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Garamond" panose="02020404030301010803" pitchFamily="18" charset="0"/>
      <p:regular r:id="rId27"/>
      <p:bold r:id="rId28"/>
      <p:italic r:id="rId29"/>
      <p:boldItalic r:id="rId30"/>
    </p:embeddedFont>
    <p:embeddedFont>
      <p:font typeface="Nixie One" panose="020B0604020202020204" charset="0"/>
      <p:regular r:id="rId31"/>
    </p:embeddedFont>
    <p:embeddedFont>
      <p:font typeface="Varela Round" panose="020B0604020202020204" charset="-79"/>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253878960f_0_28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253878960f_0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253878960f_0_11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253878960f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ee214bc3a_0_145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ee214bc3a_0_1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Name experiences, indicate that students shift between them, they change and rotate on and off campus.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253878960f_0_27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253878960f_0_2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cce6a75817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cce6a7581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cce6a75817_0_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cce6a7581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253878960f_0_30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253878960f_0_3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ee214bc3a_0_7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ee214bc3a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cce6a75817_0_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cce6a7581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ee214bc3a_0_21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4ee214bc3a_0_2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53878960f_0_2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253878960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4ee214bc3a_0_22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4ee214bc3a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cce6a75817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cce6a7581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Play Video</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ee214bc3a_0_244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4ee214bc3a_0_2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253878960f_0_32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253878960f_0_3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253878960f_0_40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253878960f_0_4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21553449af_1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21553449a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e8d8eeb39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e8d8eeb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53878960f_0_18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53878960f_0_1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53878960f_0_19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53878960f_0_1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53878960f_0_20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253878960f_0_2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cce6a75817_0_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cce6a7581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cce6a75817_0_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cce6a758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AUTOLAYOUT_1">
    <p:spTree>
      <p:nvGrpSpPr>
        <p:cNvPr id="1" name="Shape 191"/>
        <p:cNvGrpSpPr/>
        <p:nvPr/>
      </p:nvGrpSpPr>
      <p:grpSpPr>
        <a:xfrm>
          <a:off x="0" y="0"/>
          <a:ext cx="0" cy="0"/>
          <a:chOff x="0" y="0"/>
          <a:chExt cx="0" cy="0"/>
        </a:xfrm>
      </p:grpSpPr>
      <p:sp>
        <p:nvSpPr>
          <p:cNvPr id="192" name="Google Shape;192;p1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5037500" y="751050"/>
            <a:ext cx="3641400" cy="3641400"/>
          </a:xfrm>
          <a:prstGeom prst="rect">
            <a:avLst/>
          </a:prstGeom>
          <a:noFill/>
          <a:ln w="76200" cap="flat" cmpd="thinThick">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txBox="1">
            <a:spLocks noGrp="1"/>
          </p:cNvSpPr>
          <p:nvPr>
            <p:ph type="title"/>
          </p:nvPr>
        </p:nvSpPr>
        <p:spPr>
          <a:xfrm>
            <a:off x="5172950" y="923700"/>
            <a:ext cx="3370500" cy="3296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000"/>
              <a:buNone/>
              <a:defRPr sz="30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95" name="Google Shape;195;p13"/>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AUTOLAYOUT_3">
    <p:spTree>
      <p:nvGrpSpPr>
        <p:cNvPr id="1" name="Shape 196"/>
        <p:cNvGrpSpPr/>
        <p:nvPr/>
      </p:nvGrpSpPr>
      <p:grpSpPr>
        <a:xfrm>
          <a:off x="0" y="0"/>
          <a:ext cx="0" cy="0"/>
          <a:chOff x="0" y="0"/>
          <a:chExt cx="0" cy="0"/>
        </a:xfrm>
      </p:grpSpPr>
      <p:sp>
        <p:nvSpPr>
          <p:cNvPr id="197" name="Google Shape;197;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a:off x="2085575" y="0"/>
            <a:ext cx="7058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14"/>
          <p:cNvSpPr/>
          <p:nvPr/>
        </p:nvSpPr>
        <p:spPr>
          <a:xfrm>
            <a:off x="149" y="-27"/>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a:off x="521314" y="-27"/>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a:off x="192078" y="2261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rot="10800000">
            <a:off x="191890" y="2259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1042802" y="-27"/>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a:off x="1564118" y="-27"/>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1234882" y="2261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rot="10800000">
            <a:off x="1234694" y="2259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149" y="1028673"/>
            <a:ext cx="521400" cy="1028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21377"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192078" y="1254864"/>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rot="10800000">
            <a:off x="191890" y="1254686"/>
            <a:ext cx="662100" cy="662100"/>
          </a:xfrm>
          <a:prstGeom prst="chord">
            <a:avLst>
              <a:gd name="adj1" fmla="val 5400352"/>
              <a:gd name="adj2" fmla="val 1620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1042802" y="1028673"/>
            <a:ext cx="521400" cy="1028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1234882" y="1254864"/>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rot="10800000">
            <a:off x="1234694" y="1254686"/>
            <a:ext cx="662100" cy="662100"/>
          </a:xfrm>
          <a:prstGeom prst="chord">
            <a:avLst>
              <a:gd name="adj1" fmla="val 5400352"/>
              <a:gd name="adj2" fmla="val 1620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149" y="2057373"/>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521314" y="2057373"/>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192078" y="22835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rot="10800000">
            <a:off x="191890" y="22833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1042802" y="2057373"/>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1564118" y="2057373"/>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1234882" y="22835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rot="10800000">
            <a:off x="1234694" y="22833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149" y="3086073"/>
            <a:ext cx="521400" cy="1028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521314" y="30860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192078" y="3312264"/>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rot="10800000">
            <a:off x="191890" y="3312086"/>
            <a:ext cx="662100" cy="662100"/>
          </a:xfrm>
          <a:prstGeom prst="chord">
            <a:avLst>
              <a:gd name="adj1" fmla="val 5400352"/>
              <a:gd name="adj2" fmla="val 1620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1042802" y="3086073"/>
            <a:ext cx="521400" cy="1028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1564118" y="30860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1234882" y="3312264"/>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rot="10800000">
            <a:off x="1234694" y="3312086"/>
            <a:ext cx="662100" cy="662100"/>
          </a:xfrm>
          <a:prstGeom prst="chord">
            <a:avLst>
              <a:gd name="adj1" fmla="val 5400352"/>
              <a:gd name="adj2" fmla="val 1620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149" y="4114773"/>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521314" y="4114773"/>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192078" y="43409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rot="10800000">
            <a:off x="191890" y="43407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1042802" y="4114773"/>
            <a:ext cx="521400" cy="102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1564118" y="4114773"/>
            <a:ext cx="521400" cy="1028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1234882" y="4340964"/>
            <a:ext cx="662100" cy="662100"/>
          </a:xfrm>
          <a:prstGeom prst="chord">
            <a:avLst>
              <a:gd name="adj1" fmla="val 5400352"/>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rot="10800000">
            <a:off x="1234694" y="4340786"/>
            <a:ext cx="662100" cy="662100"/>
          </a:xfrm>
          <a:prstGeom prst="chord">
            <a:avLst>
              <a:gd name="adj1" fmla="val 5400352"/>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239"/>
        <p:cNvGrpSpPr/>
        <p:nvPr/>
      </p:nvGrpSpPr>
      <p:grpSpPr>
        <a:xfrm>
          <a:off x="0" y="0"/>
          <a:ext cx="0" cy="0"/>
          <a:chOff x="0" y="0"/>
          <a:chExt cx="0" cy="0"/>
        </a:xfrm>
      </p:grpSpPr>
      <p:sp>
        <p:nvSpPr>
          <p:cNvPr id="240" name="Google Shape;240;p1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rot="5400000">
            <a:off x="-47550" y="176194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rot="5400000">
            <a:off x="-47550" y="47550"/>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rot="-5400000">
            <a:off x="-47416" y="476280"/>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rot="5400000">
            <a:off x="1476378" y="176194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rot="-5400000">
            <a:off x="1690750" y="4548000"/>
            <a:ext cx="428700" cy="762000"/>
          </a:xfrm>
          <a:prstGeom prst="rtTriangle">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rot="-5400000">
            <a:off x="1476512" y="47628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rot="-5400000" flipH="1">
            <a:off x="714548" y="1761940"/>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rot="5400000">
            <a:off x="-47550" y="90479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rot="-5400000">
            <a:off x="1476512" y="133352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rot="-5400000" flipH="1">
            <a:off x="714548" y="4755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rot="-5400000" flipH="1">
            <a:off x="714548" y="904795"/>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rot="-5400000">
            <a:off x="166784" y="4548000"/>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rot="-5400000" flipH="1">
            <a:off x="166707" y="-166445"/>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rot="-5400000" flipH="1">
            <a:off x="1690635" y="-166445"/>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rot="5400000" flipH="1">
            <a:off x="714337" y="47628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rot="5400000" flipH="1">
            <a:off x="714337" y="133352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rot="-5400000">
            <a:off x="-47416" y="1333525"/>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rot="5400000">
            <a:off x="1476378" y="47550"/>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rot="5400000">
            <a:off x="1476378" y="904795"/>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rot="5400000" flipH="1">
            <a:off x="928614" y="4548000"/>
            <a:ext cx="4287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rot="5400000">
            <a:off x="928614" y="-166445"/>
            <a:ext cx="4287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rot="5400000">
            <a:off x="-47550" y="3476366"/>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rot="-5400000">
            <a:off x="-47416" y="219070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rot="5400000">
            <a:off x="1476378" y="3476366"/>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rot="-5400000">
            <a:off x="1476512" y="2190706"/>
            <a:ext cx="857100" cy="7620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rot="-5400000" flipH="1">
            <a:off x="714548" y="347636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rot="5400000">
            <a:off x="-47550" y="2619221"/>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rot="-5400000">
            <a:off x="1476512" y="304795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rot="-5400000" flipH="1">
            <a:off x="714548" y="2619221"/>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rot="5400000" flipH="1">
            <a:off x="714337" y="2190706"/>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rot="5400000" flipH="1">
            <a:off x="714337" y="304795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rot="-5400000">
            <a:off x="-47416" y="3047950"/>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rot="5400000">
            <a:off x="1476378" y="2619221"/>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rot="-5400000">
            <a:off x="-47416" y="390532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rot="-5400000">
            <a:off x="1476512" y="3905326"/>
            <a:ext cx="857100" cy="7620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rot="5400000">
            <a:off x="-47550" y="4333841"/>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rot="-5400000" flipH="1">
            <a:off x="714548" y="4333841"/>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rot="5400000" flipH="1">
            <a:off x="714337" y="3905326"/>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rot="5400000">
            <a:off x="1476416" y="4333549"/>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600"/>
              <a:buNone/>
              <a:defRPr sz="1600"/>
            </a:lvl1pPr>
          </a:lstStyle>
          <a:p>
            <a:endParaRP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rot="10800000">
            <a:off x="-153147" y="-444547"/>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rot="10800000">
            <a:off x="8512150" y="133404"/>
            <a:ext cx="811200" cy="8112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iusd.org/iatp/" TargetMode="External"/><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web.iusd.org/iatp/"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iatp.iusd.org/" TargetMode="External"/><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hyperlink" Target="https://drive.google.com/file/d/1r_Gw3US2WNlA521XGQkkX6b08SqC4hqi/view" TargetMode="Externa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5172950" y="923700"/>
            <a:ext cx="3370500" cy="32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Welcome to Open House/Resource Fair 2025</a:t>
            </a:r>
            <a:endParaRPr sz="2800" b="1"/>
          </a:p>
          <a:p>
            <a:pPr marL="0" lvl="0" indent="0" algn="ctr" rtl="0">
              <a:spcBef>
                <a:spcPts val="0"/>
              </a:spcBef>
              <a:spcAft>
                <a:spcPts val="0"/>
              </a:spcAft>
              <a:buNone/>
            </a:pPr>
            <a:endParaRPr sz="2800" b="1"/>
          </a:p>
          <a:p>
            <a:pPr marL="0" lvl="0" indent="0" algn="ctr" rtl="0">
              <a:spcBef>
                <a:spcPts val="0"/>
              </a:spcBef>
              <a:spcAft>
                <a:spcPts val="0"/>
              </a:spcAft>
              <a:buNone/>
            </a:pPr>
            <a:r>
              <a:rPr lang="en" sz="2800" b="1"/>
              <a:t>Irvine Adult Transition Program (IATP)</a:t>
            </a:r>
            <a:endParaRPr sz="2800" b="1"/>
          </a:p>
        </p:txBody>
      </p:sp>
      <p:sp>
        <p:nvSpPr>
          <p:cNvPr id="286" name="Google Shape;286;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287" name="Google Shape;287;p16" title="New Owlie-update2.jpeg"/>
          <p:cNvPicPr preferRelativeResize="0"/>
          <p:nvPr/>
        </p:nvPicPr>
        <p:blipFill>
          <a:blip r:embed="rId3">
            <a:alphaModFix/>
          </a:blip>
          <a:stretch>
            <a:fillRect/>
          </a:stretch>
        </p:blipFill>
        <p:spPr>
          <a:xfrm>
            <a:off x="801700" y="353650"/>
            <a:ext cx="3251324" cy="4335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68" name="Google Shape;368;p25"/>
          <p:cNvSpPr txBox="1"/>
          <p:nvPr/>
        </p:nvSpPr>
        <p:spPr>
          <a:xfrm>
            <a:off x="3393950" y="271625"/>
            <a:ext cx="3562200" cy="85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2"/>
                </a:solidFill>
                <a:latin typeface="Nixie One"/>
                <a:ea typeface="Nixie One"/>
                <a:cs typeface="Nixie One"/>
                <a:sym typeface="Nixie One"/>
              </a:rPr>
              <a:t>Speech at IATP</a:t>
            </a:r>
            <a:endParaRPr sz="1800" b="1">
              <a:solidFill>
                <a:schemeClr val="dk1"/>
              </a:solidFill>
            </a:endParaRPr>
          </a:p>
        </p:txBody>
      </p:sp>
      <p:sp>
        <p:nvSpPr>
          <p:cNvPr id="369" name="Google Shape;369;p25"/>
          <p:cNvSpPr txBox="1"/>
          <p:nvPr/>
        </p:nvSpPr>
        <p:spPr>
          <a:xfrm>
            <a:off x="4073850" y="3640275"/>
            <a:ext cx="4274100" cy="130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endParaRPr sz="1700">
              <a:solidFill>
                <a:schemeClr val="dk1"/>
              </a:solidFill>
              <a:latin typeface="Nixie One"/>
              <a:ea typeface="Nixie One"/>
              <a:cs typeface="Nixie One"/>
              <a:sym typeface="Nixie One"/>
            </a:endParaRPr>
          </a:p>
          <a:p>
            <a:pPr marL="457200" lvl="0" indent="-336550" algn="l" rtl="0">
              <a:lnSpc>
                <a:spcPct val="115000"/>
              </a:lnSpc>
              <a:spcBef>
                <a:spcPts val="1200"/>
              </a:spcBef>
              <a:spcAft>
                <a:spcPts val="0"/>
              </a:spcAft>
              <a:buClr>
                <a:schemeClr val="dk1"/>
              </a:buClr>
              <a:buSzPts val="1700"/>
              <a:buFont typeface="Nixie One"/>
              <a:buChar char="●"/>
            </a:pPr>
            <a:r>
              <a:rPr lang="en" sz="1700" b="1">
                <a:solidFill>
                  <a:schemeClr val="dk1"/>
                </a:solidFill>
                <a:latin typeface="Nixie One"/>
                <a:ea typeface="Nixie One"/>
                <a:cs typeface="Nixie One"/>
                <a:sym typeface="Nixie One"/>
              </a:rPr>
              <a:t>Serviced as Individual or Group</a:t>
            </a:r>
            <a:endParaRPr sz="1700">
              <a:solidFill>
                <a:schemeClr val="dk1"/>
              </a:solidFill>
              <a:latin typeface="Nixie One"/>
              <a:ea typeface="Nixie One"/>
              <a:cs typeface="Nixie One"/>
              <a:sym typeface="Nixie One"/>
            </a:endParaRPr>
          </a:p>
          <a:p>
            <a:pPr marL="0" lvl="0" indent="0" algn="l" rtl="0">
              <a:spcBef>
                <a:spcPts val="1200"/>
              </a:spcBef>
              <a:spcAft>
                <a:spcPts val="0"/>
              </a:spcAft>
              <a:buNone/>
            </a:pPr>
            <a:endParaRPr>
              <a:latin typeface="Varela Round"/>
              <a:ea typeface="Varela Round"/>
              <a:cs typeface="Varela Round"/>
              <a:sym typeface="Varela Round"/>
            </a:endParaRPr>
          </a:p>
        </p:txBody>
      </p:sp>
      <p:pic>
        <p:nvPicPr>
          <p:cNvPr id="370" name="Google Shape;370;p25"/>
          <p:cNvPicPr preferRelativeResize="0"/>
          <p:nvPr/>
        </p:nvPicPr>
        <p:blipFill>
          <a:blip r:embed="rId3">
            <a:alphaModFix/>
          </a:blip>
          <a:stretch>
            <a:fillRect/>
          </a:stretch>
        </p:blipFill>
        <p:spPr>
          <a:xfrm>
            <a:off x="742431" y="775799"/>
            <a:ext cx="2891470" cy="3855301"/>
          </a:xfrm>
          <a:prstGeom prst="rect">
            <a:avLst/>
          </a:prstGeom>
          <a:noFill/>
          <a:ln w="38100" cap="flat" cmpd="sng">
            <a:solidFill>
              <a:srgbClr val="00ACC3"/>
            </a:solidFill>
            <a:prstDash val="solid"/>
            <a:round/>
            <a:headEnd type="none" w="sm" len="sm"/>
            <a:tailEnd type="none" w="sm" len="sm"/>
          </a:ln>
          <a:effectLst>
            <a:outerShdw blurRad="57150" dist="104775" dir="7500000" algn="bl" rotWithShape="0">
              <a:srgbClr val="000000">
                <a:alpha val="50000"/>
              </a:srgbClr>
            </a:outerShdw>
          </a:effectLst>
        </p:spPr>
      </p:pic>
      <p:pic>
        <p:nvPicPr>
          <p:cNvPr id="371" name="Google Shape;371;p25" title="New Ollie .png"/>
          <p:cNvPicPr preferRelativeResize="0"/>
          <p:nvPr/>
        </p:nvPicPr>
        <p:blipFill>
          <a:blip r:embed="rId4">
            <a:alphaModFix/>
          </a:blip>
          <a:stretch>
            <a:fillRect/>
          </a:stretch>
        </p:blipFill>
        <p:spPr>
          <a:xfrm rot="567430">
            <a:off x="7169873" y="220129"/>
            <a:ext cx="1497857" cy="1328926"/>
          </a:xfrm>
          <a:prstGeom prst="rect">
            <a:avLst/>
          </a:prstGeom>
          <a:noFill/>
          <a:ln>
            <a:noFill/>
          </a:ln>
        </p:spPr>
      </p:pic>
      <p:sp>
        <p:nvSpPr>
          <p:cNvPr id="372" name="Google Shape;372;p25"/>
          <p:cNvSpPr txBox="1"/>
          <p:nvPr/>
        </p:nvSpPr>
        <p:spPr>
          <a:xfrm>
            <a:off x="4073850" y="1210413"/>
            <a:ext cx="4398600" cy="25350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1200"/>
              </a:spcBef>
              <a:spcAft>
                <a:spcPts val="0"/>
              </a:spcAft>
              <a:buClr>
                <a:schemeClr val="dk1"/>
              </a:buClr>
              <a:buSzPts val="1700"/>
              <a:buFont typeface="Nixie One"/>
              <a:buChar char="●"/>
            </a:pPr>
            <a:r>
              <a:rPr lang="en" sz="1700" b="1">
                <a:solidFill>
                  <a:schemeClr val="dk1"/>
                </a:solidFill>
                <a:latin typeface="Nixie One"/>
                <a:ea typeface="Nixie One"/>
                <a:cs typeface="Nixie One"/>
                <a:sym typeface="Nixie One"/>
              </a:rPr>
              <a:t>Push-in/Collaboration</a:t>
            </a:r>
            <a:r>
              <a:rPr lang="en" sz="1700">
                <a:solidFill>
                  <a:schemeClr val="dk1"/>
                </a:solidFill>
                <a:latin typeface="Nixie One"/>
                <a:ea typeface="Nixie One"/>
                <a:cs typeface="Nixie One"/>
                <a:sym typeface="Nixie One"/>
              </a:rPr>
              <a:t>: Intervention with</a:t>
            </a:r>
            <a:r>
              <a:rPr lang="en" sz="1650">
                <a:solidFill>
                  <a:srgbClr val="222222"/>
                </a:solidFill>
                <a:highlight>
                  <a:schemeClr val="lt1"/>
                </a:highlight>
                <a:latin typeface="Nixie One"/>
                <a:ea typeface="Nixie One"/>
                <a:cs typeface="Nixie One"/>
                <a:sym typeface="Nixie One"/>
              </a:rPr>
              <a:t>in the classroom or community, generalizing skills in their LRE</a:t>
            </a:r>
            <a:endParaRPr sz="1650">
              <a:solidFill>
                <a:srgbClr val="222222"/>
              </a:solidFill>
              <a:highlight>
                <a:schemeClr val="lt1"/>
              </a:highlight>
              <a:latin typeface="Nixie One"/>
              <a:ea typeface="Nixie One"/>
              <a:cs typeface="Nixie One"/>
              <a:sym typeface="Nixie One"/>
            </a:endParaRPr>
          </a:p>
          <a:p>
            <a:pPr marL="457200" lvl="0" indent="-336550" algn="l" rtl="0">
              <a:lnSpc>
                <a:spcPct val="115000"/>
              </a:lnSpc>
              <a:spcBef>
                <a:spcPts val="0"/>
              </a:spcBef>
              <a:spcAft>
                <a:spcPts val="0"/>
              </a:spcAft>
              <a:buClr>
                <a:schemeClr val="dk1"/>
              </a:buClr>
              <a:buSzPts val="1700"/>
              <a:buFont typeface="Nixie One"/>
              <a:buChar char="●"/>
            </a:pPr>
            <a:r>
              <a:rPr lang="en" sz="1700" b="1">
                <a:solidFill>
                  <a:schemeClr val="dk1"/>
                </a:solidFill>
                <a:latin typeface="Nixie One"/>
                <a:ea typeface="Nixie One"/>
                <a:cs typeface="Nixie One"/>
                <a:sym typeface="Nixie One"/>
              </a:rPr>
              <a:t>Pull-out</a:t>
            </a:r>
            <a:r>
              <a:rPr lang="en" sz="1700">
                <a:solidFill>
                  <a:schemeClr val="dk1"/>
                </a:solidFill>
                <a:latin typeface="Nixie One"/>
                <a:ea typeface="Nixie One"/>
                <a:cs typeface="Nixie One"/>
                <a:sym typeface="Nixie One"/>
              </a:rPr>
              <a:t>: Sessions in the speech room, introducing new skills not practiced in classroom or community settings</a:t>
            </a:r>
            <a:endParaRPr sz="2400">
              <a:solidFill>
                <a:srgbClr val="617A86"/>
              </a:solidFill>
              <a:latin typeface="Varela Round"/>
              <a:ea typeface="Varela Round"/>
              <a:cs typeface="Varela Round"/>
              <a:sym typeface="Varela Rou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378" name="Google Shape;378;p26"/>
          <p:cNvPicPr preferRelativeResize="0"/>
          <p:nvPr/>
        </p:nvPicPr>
        <p:blipFill rotWithShape="1">
          <a:blip r:embed="rId3">
            <a:alphaModFix/>
          </a:blip>
          <a:srcRect t="18267"/>
          <a:stretch/>
        </p:blipFill>
        <p:spPr>
          <a:xfrm>
            <a:off x="4056825" y="1124873"/>
            <a:ext cx="4720773" cy="2893751"/>
          </a:xfrm>
          <a:prstGeom prst="rect">
            <a:avLst/>
          </a:prstGeom>
          <a:noFill/>
          <a:ln w="38100" cap="flat" cmpd="sng">
            <a:solidFill>
              <a:srgbClr val="00D1C6"/>
            </a:solidFill>
            <a:prstDash val="solid"/>
            <a:round/>
            <a:headEnd type="none" w="sm" len="sm"/>
            <a:tailEnd type="none" w="sm" len="sm"/>
          </a:ln>
        </p:spPr>
      </p:pic>
      <p:pic>
        <p:nvPicPr>
          <p:cNvPr id="379" name="Google Shape;379;p26" title="IMG_8828.JPG"/>
          <p:cNvPicPr preferRelativeResize="0"/>
          <p:nvPr/>
        </p:nvPicPr>
        <p:blipFill>
          <a:blip r:embed="rId4">
            <a:alphaModFix/>
          </a:blip>
          <a:stretch>
            <a:fillRect/>
          </a:stretch>
        </p:blipFill>
        <p:spPr>
          <a:xfrm>
            <a:off x="618182" y="638638"/>
            <a:ext cx="2897792" cy="3866225"/>
          </a:xfrm>
          <a:prstGeom prst="rect">
            <a:avLst/>
          </a:prstGeom>
          <a:noFill/>
          <a:ln w="38100" cap="flat" cmpd="sng">
            <a:solidFill>
              <a:srgbClr val="00D1C6"/>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12</a:t>
            </a:fld>
            <a:endParaRPr sz="1000">
              <a:solidFill>
                <a:schemeClr val="dk1"/>
              </a:solidFill>
            </a:endParaRPr>
          </a:p>
        </p:txBody>
      </p:sp>
      <p:sp>
        <p:nvSpPr>
          <p:cNvPr id="385" name="Google Shape;385;p27"/>
          <p:cNvSpPr txBox="1"/>
          <p:nvPr/>
        </p:nvSpPr>
        <p:spPr>
          <a:xfrm>
            <a:off x="1684425" y="56500"/>
            <a:ext cx="3801600" cy="10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7"/>
          <p:cNvSpPr txBox="1"/>
          <p:nvPr/>
        </p:nvSpPr>
        <p:spPr>
          <a:xfrm>
            <a:off x="618325" y="216100"/>
            <a:ext cx="6511500" cy="85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2"/>
                </a:solidFill>
                <a:latin typeface="Nixie One"/>
                <a:ea typeface="Nixie One"/>
                <a:cs typeface="Nixie One"/>
                <a:sym typeface="Nixie One"/>
              </a:rPr>
              <a:t>Work Experience</a:t>
            </a:r>
            <a:endParaRPr sz="1800">
              <a:solidFill>
                <a:schemeClr val="dk1"/>
              </a:solidFill>
            </a:endParaRPr>
          </a:p>
        </p:txBody>
      </p:sp>
      <p:sp>
        <p:nvSpPr>
          <p:cNvPr id="387" name="Google Shape;387;p27"/>
          <p:cNvSpPr txBox="1"/>
          <p:nvPr/>
        </p:nvSpPr>
        <p:spPr>
          <a:xfrm>
            <a:off x="269550" y="1114175"/>
            <a:ext cx="517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8" name="Google Shape;388;p27"/>
          <p:cNvSpPr txBox="1"/>
          <p:nvPr/>
        </p:nvSpPr>
        <p:spPr>
          <a:xfrm>
            <a:off x="1727500" y="946450"/>
            <a:ext cx="45075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600" b="1">
                <a:solidFill>
                  <a:schemeClr val="dk2"/>
                </a:solidFill>
                <a:latin typeface="Nixie One"/>
                <a:ea typeface="Nixie One"/>
                <a:cs typeface="Nixie One"/>
                <a:sym typeface="Nixie One"/>
              </a:rPr>
              <a:t>All students participate in work experience.  At IATP students participate in work experience by volunteering and in-district locations, on-site or at non-profit businesses.</a:t>
            </a: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600" b="1">
                <a:solidFill>
                  <a:schemeClr val="dk2"/>
                </a:solidFill>
                <a:latin typeface="Nixie One"/>
                <a:ea typeface="Nixie One"/>
                <a:cs typeface="Nixie One"/>
                <a:sym typeface="Nixie One"/>
              </a:rPr>
              <a:t>WorkAbility and/or Department of Rehabilitation program called Transition Partnership Program (TPP).</a:t>
            </a: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600" b="1">
                <a:solidFill>
                  <a:schemeClr val="dk2"/>
                </a:solidFill>
                <a:latin typeface="Nixie One"/>
                <a:ea typeface="Nixie One"/>
                <a:cs typeface="Nixie One"/>
                <a:sym typeface="Nixie One"/>
              </a:rPr>
              <a:t>All students learn soft and hard job skills while at IATP!</a:t>
            </a:r>
            <a:endParaRPr sz="16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600" b="1">
              <a:solidFill>
                <a:schemeClr val="dk2"/>
              </a:solidFill>
              <a:latin typeface="Nixie One"/>
              <a:ea typeface="Nixie One"/>
              <a:cs typeface="Nixie One"/>
              <a:sym typeface="Nixie One"/>
            </a:endParaRPr>
          </a:p>
        </p:txBody>
      </p:sp>
      <p:pic>
        <p:nvPicPr>
          <p:cNvPr id="389" name="Google Shape;389;p27"/>
          <p:cNvPicPr preferRelativeResize="0"/>
          <p:nvPr/>
        </p:nvPicPr>
        <p:blipFill rotWithShape="1">
          <a:blip r:embed="rId3">
            <a:alphaModFix/>
          </a:blip>
          <a:srcRect t="11012" r="31162" b="5689"/>
          <a:stretch/>
        </p:blipFill>
        <p:spPr>
          <a:xfrm rot="5400000">
            <a:off x="6203563" y="1498812"/>
            <a:ext cx="2900925" cy="2632950"/>
          </a:xfrm>
          <a:prstGeom prst="rect">
            <a:avLst/>
          </a:prstGeom>
          <a:noFill/>
          <a:ln w="38100" cap="flat" cmpd="sng">
            <a:solidFill>
              <a:srgbClr val="00D1C6"/>
            </a:solidFill>
            <a:prstDash val="solid"/>
            <a:round/>
            <a:headEnd type="none" w="sm" len="sm"/>
            <a:tailEnd type="none" w="sm" len="sm"/>
          </a:ln>
          <a:effectLst>
            <a:outerShdw blurRad="71438" dist="95250" dir="75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95" name="Google Shape;395;p28"/>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txBox="1"/>
          <p:nvPr/>
        </p:nvSpPr>
        <p:spPr>
          <a:xfrm>
            <a:off x="2141427" y="96850"/>
            <a:ext cx="3666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Ollie’s Flower </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r>
              <a:rPr lang="en" sz="3000" b="1">
                <a:solidFill>
                  <a:schemeClr val="dk2"/>
                </a:solidFill>
                <a:latin typeface="Nixie One"/>
                <a:ea typeface="Nixie One"/>
                <a:cs typeface="Nixie One"/>
                <a:sym typeface="Nixie One"/>
              </a:rPr>
              <a:t>Delivery Service</a:t>
            </a:r>
            <a:endParaRPr sz="3000" b="1">
              <a:latin typeface="Nixie One"/>
              <a:ea typeface="Nixie One"/>
              <a:cs typeface="Nixie One"/>
              <a:sym typeface="Nixie One"/>
            </a:endParaRPr>
          </a:p>
        </p:txBody>
      </p:sp>
      <p:pic>
        <p:nvPicPr>
          <p:cNvPr id="397" name="Google Shape;397;p28"/>
          <p:cNvPicPr preferRelativeResize="0"/>
          <p:nvPr/>
        </p:nvPicPr>
        <p:blipFill>
          <a:blip r:embed="rId3">
            <a:alphaModFix/>
          </a:blip>
          <a:stretch>
            <a:fillRect/>
          </a:stretch>
        </p:blipFill>
        <p:spPr>
          <a:xfrm rot="-389145">
            <a:off x="1891323" y="1451921"/>
            <a:ext cx="2497478" cy="3329955"/>
          </a:xfrm>
          <a:prstGeom prst="rect">
            <a:avLst/>
          </a:prstGeom>
          <a:noFill/>
          <a:ln w="38100" cap="flat" cmpd="sng">
            <a:solidFill>
              <a:schemeClr val="accent6"/>
            </a:solidFill>
            <a:prstDash val="solid"/>
            <a:round/>
            <a:headEnd type="none" w="sm" len="sm"/>
            <a:tailEnd type="none" w="sm" len="sm"/>
          </a:ln>
          <a:effectLst>
            <a:outerShdw blurRad="57150" dist="114300" dir="7380000" algn="bl" rotWithShape="0">
              <a:srgbClr val="000000">
                <a:alpha val="50000"/>
              </a:srgbClr>
            </a:outerShdw>
          </a:effectLst>
        </p:spPr>
      </p:pic>
      <p:pic>
        <p:nvPicPr>
          <p:cNvPr id="398" name="Google Shape;398;p28"/>
          <p:cNvPicPr preferRelativeResize="0"/>
          <p:nvPr/>
        </p:nvPicPr>
        <p:blipFill>
          <a:blip r:embed="rId4">
            <a:alphaModFix/>
          </a:blip>
          <a:stretch>
            <a:fillRect/>
          </a:stretch>
        </p:blipFill>
        <p:spPr>
          <a:xfrm rot="-1296259">
            <a:off x="5479539" y="739119"/>
            <a:ext cx="2999022" cy="2577013"/>
          </a:xfrm>
          <a:prstGeom prst="rect">
            <a:avLst/>
          </a:prstGeom>
          <a:noFill/>
          <a:ln w="38100" cap="flat" cmpd="sng">
            <a:solidFill>
              <a:srgbClr val="00ACC3"/>
            </a:solidFill>
            <a:prstDash val="solid"/>
            <a:round/>
            <a:headEnd type="none" w="sm" len="sm"/>
            <a:tailEnd type="none" w="sm" len="sm"/>
          </a:ln>
          <a:effectLst>
            <a:outerShdw blurRad="57150" dist="76200" dir="5880000" algn="bl" rotWithShape="0">
              <a:srgbClr val="000000">
                <a:alpha val="50000"/>
              </a:srgbClr>
            </a:outerShdw>
          </a:effectLst>
        </p:spPr>
      </p:pic>
      <p:pic>
        <p:nvPicPr>
          <p:cNvPr id="399" name="Google Shape;399;p28"/>
          <p:cNvPicPr preferRelativeResize="0"/>
          <p:nvPr/>
        </p:nvPicPr>
        <p:blipFill>
          <a:blip r:embed="rId5">
            <a:alphaModFix/>
          </a:blip>
          <a:stretch>
            <a:fillRect/>
          </a:stretch>
        </p:blipFill>
        <p:spPr>
          <a:xfrm>
            <a:off x="5433900" y="3925386"/>
            <a:ext cx="3090299" cy="1130189"/>
          </a:xfrm>
          <a:prstGeom prst="rect">
            <a:avLst/>
          </a:prstGeom>
          <a:noFill/>
          <a:ln w="38100" cap="flat" cmpd="sng">
            <a:solidFill>
              <a:srgbClr val="F8BB00"/>
            </a:solidFill>
            <a:prstDash val="solid"/>
            <a:round/>
            <a:headEnd type="none" w="sm" len="sm"/>
            <a:tailEnd type="none" w="sm" len="sm"/>
          </a:ln>
          <a:effectLst>
            <a:outerShdw blurRad="57150" dist="114300" dir="738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405" name="Google Shape;405;p29"/>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txBox="1"/>
          <p:nvPr/>
        </p:nvSpPr>
        <p:spPr>
          <a:xfrm>
            <a:off x="2147400" y="140925"/>
            <a:ext cx="3090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Printing Business</a:t>
            </a:r>
            <a:endParaRPr sz="3000" b="1">
              <a:latin typeface="Nixie One"/>
              <a:ea typeface="Nixie One"/>
              <a:cs typeface="Nixie One"/>
              <a:sym typeface="Nixie One"/>
            </a:endParaRPr>
          </a:p>
        </p:txBody>
      </p:sp>
      <p:pic>
        <p:nvPicPr>
          <p:cNvPr id="407" name="Google Shape;407;p29"/>
          <p:cNvPicPr preferRelativeResize="0"/>
          <p:nvPr/>
        </p:nvPicPr>
        <p:blipFill>
          <a:blip r:embed="rId3">
            <a:alphaModFix/>
          </a:blip>
          <a:stretch>
            <a:fillRect/>
          </a:stretch>
        </p:blipFill>
        <p:spPr>
          <a:xfrm rot="5399994">
            <a:off x="1855575" y="1829228"/>
            <a:ext cx="3521574" cy="2641169"/>
          </a:xfrm>
          <a:prstGeom prst="rect">
            <a:avLst/>
          </a:prstGeom>
          <a:noFill/>
          <a:ln w="38100" cap="flat" cmpd="sng">
            <a:solidFill>
              <a:schemeClr val="accent1"/>
            </a:solidFill>
            <a:prstDash val="solid"/>
            <a:round/>
            <a:headEnd type="none" w="sm" len="sm"/>
            <a:tailEnd type="none" w="sm" len="sm"/>
          </a:ln>
          <a:effectLst>
            <a:outerShdw blurRad="57150" dist="114300" dir="8460000" algn="bl" rotWithShape="0">
              <a:srgbClr val="000000">
                <a:alpha val="50000"/>
              </a:srgbClr>
            </a:outerShdw>
          </a:effectLst>
        </p:spPr>
      </p:pic>
      <p:pic>
        <p:nvPicPr>
          <p:cNvPr id="408" name="Google Shape;408;p29"/>
          <p:cNvPicPr preferRelativeResize="0"/>
          <p:nvPr/>
        </p:nvPicPr>
        <p:blipFill>
          <a:blip r:embed="rId4">
            <a:alphaModFix/>
          </a:blip>
          <a:stretch>
            <a:fillRect/>
          </a:stretch>
        </p:blipFill>
        <p:spPr>
          <a:xfrm rot="5400000">
            <a:off x="4876506" y="1067263"/>
            <a:ext cx="4138838" cy="3104125"/>
          </a:xfrm>
          <a:prstGeom prst="rect">
            <a:avLst/>
          </a:prstGeom>
          <a:noFill/>
          <a:ln w="38100" cap="flat" cmpd="sng">
            <a:solidFill>
              <a:srgbClr val="CC0000"/>
            </a:solidFill>
            <a:prstDash val="solid"/>
            <a:round/>
            <a:headEnd type="none" w="sm" len="sm"/>
            <a:tailEnd type="none" w="sm" len="sm"/>
          </a:ln>
          <a:effectLst>
            <a:outerShdw blurRad="57150" dist="114300" dir="846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414" name="Google Shape;414;p30"/>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txBox="1"/>
          <p:nvPr/>
        </p:nvSpPr>
        <p:spPr>
          <a:xfrm>
            <a:off x="681500" y="-45400"/>
            <a:ext cx="8289000" cy="85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2"/>
                </a:solidFill>
                <a:latin typeface="Nixie One"/>
                <a:ea typeface="Nixie One"/>
                <a:cs typeface="Nixie One"/>
                <a:sym typeface="Nixie One"/>
              </a:rPr>
              <a:t>Social Emotional Learning</a:t>
            </a:r>
            <a:endParaRPr sz="1800">
              <a:solidFill>
                <a:schemeClr val="dk1"/>
              </a:solidFill>
            </a:endParaRPr>
          </a:p>
        </p:txBody>
      </p:sp>
      <p:sp>
        <p:nvSpPr>
          <p:cNvPr id="416" name="Google Shape;416;p30"/>
          <p:cNvSpPr txBox="1"/>
          <p:nvPr/>
        </p:nvSpPr>
        <p:spPr>
          <a:xfrm>
            <a:off x="3695900" y="373125"/>
            <a:ext cx="55794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Mindfulness</a:t>
            </a: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Multiple lessons/times of the day</a:t>
            </a: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Engaging social opportunity for students and staff</a:t>
            </a: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Guided meditation, relaxation techniques, self-regulating strategies</a:t>
            </a: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Standing yoga and slow motion tai chi in class</a:t>
            </a:r>
            <a:endParaRPr sz="2100" b="1">
              <a:solidFill>
                <a:schemeClr val="dk2"/>
              </a:solidFill>
              <a:latin typeface="Nixie One"/>
              <a:ea typeface="Nixie One"/>
              <a:cs typeface="Nixie One"/>
              <a:sym typeface="Nixie One"/>
            </a:endParaRPr>
          </a:p>
          <a:p>
            <a:pPr marL="457200" lvl="0" indent="-361950" algn="l" rtl="0">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Panorama Survey</a:t>
            </a:r>
            <a:endParaRPr sz="2100" b="1">
              <a:solidFill>
                <a:schemeClr val="dk2"/>
              </a:solidFill>
              <a:latin typeface="Nixie One"/>
              <a:ea typeface="Nixie One"/>
              <a:cs typeface="Nixie One"/>
              <a:sym typeface="Nixie One"/>
            </a:endParaRPr>
          </a:p>
        </p:txBody>
      </p:sp>
      <p:pic>
        <p:nvPicPr>
          <p:cNvPr id="417" name="Google Shape;417;p30"/>
          <p:cNvPicPr preferRelativeResize="0"/>
          <p:nvPr/>
        </p:nvPicPr>
        <p:blipFill>
          <a:blip r:embed="rId3">
            <a:alphaModFix/>
          </a:blip>
          <a:stretch>
            <a:fillRect/>
          </a:stretch>
        </p:blipFill>
        <p:spPr>
          <a:xfrm>
            <a:off x="173250" y="571548"/>
            <a:ext cx="2456442" cy="3275275"/>
          </a:xfrm>
          <a:prstGeom prst="rect">
            <a:avLst/>
          </a:prstGeom>
          <a:noFill/>
          <a:ln w="38100" cap="flat" cmpd="sng">
            <a:solidFill>
              <a:srgbClr val="ED4A00"/>
            </a:solidFill>
            <a:prstDash val="solid"/>
            <a:round/>
            <a:headEnd type="none" w="sm" len="sm"/>
            <a:tailEnd type="none" w="sm" len="sm"/>
          </a:ln>
        </p:spPr>
      </p:pic>
      <p:pic>
        <p:nvPicPr>
          <p:cNvPr id="418" name="Google Shape;418;p30"/>
          <p:cNvPicPr preferRelativeResize="0"/>
          <p:nvPr/>
        </p:nvPicPr>
        <p:blipFill rotWithShape="1">
          <a:blip r:embed="rId4">
            <a:alphaModFix/>
          </a:blip>
          <a:srcRect l="6703" t="32257" r="6127" b="25286"/>
          <a:stretch/>
        </p:blipFill>
        <p:spPr>
          <a:xfrm>
            <a:off x="1428450" y="2542300"/>
            <a:ext cx="2319724" cy="2445972"/>
          </a:xfrm>
          <a:prstGeom prst="rect">
            <a:avLst/>
          </a:prstGeom>
          <a:noFill/>
          <a:ln w="28575" cap="flat" cmpd="sng">
            <a:solidFill>
              <a:srgbClr val="00D1C6"/>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424" name="Google Shape;424;p31"/>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1"/>
          <p:cNvSpPr txBox="1"/>
          <p:nvPr/>
        </p:nvSpPr>
        <p:spPr>
          <a:xfrm>
            <a:off x="3674600" y="1055750"/>
            <a:ext cx="5372100" cy="40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Social Electives</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Fall Festival </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Thanksgiving Luncheon</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Cultural Potluck</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Community Helpers Carnival</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Pickleball </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Talent Show</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Movie Night</a:t>
            </a:r>
            <a:endParaRPr sz="2100" b="1">
              <a:solidFill>
                <a:srgbClr val="666666"/>
              </a:solidFill>
              <a:latin typeface="Nixie One"/>
              <a:ea typeface="Nixie One"/>
              <a:cs typeface="Nixie One"/>
              <a:sym typeface="Nixie One"/>
            </a:endParaRPr>
          </a:p>
          <a:p>
            <a:pPr marL="457200" lvl="0" indent="-361950" algn="l" rtl="0">
              <a:lnSpc>
                <a:spcPct val="115000"/>
              </a:lnSpc>
              <a:spcBef>
                <a:spcPts val="0"/>
              </a:spcBef>
              <a:spcAft>
                <a:spcPts val="0"/>
              </a:spcAft>
              <a:buClr>
                <a:srgbClr val="666666"/>
              </a:buClr>
              <a:buSzPts val="2100"/>
              <a:buFont typeface="Nixie One"/>
              <a:buChar char="●"/>
            </a:pPr>
            <a:r>
              <a:rPr lang="en" sz="2100" b="1">
                <a:solidFill>
                  <a:srgbClr val="666666"/>
                </a:solidFill>
                <a:latin typeface="Nixie One"/>
                <a:ea typeface="Nixie One"/>
                <a:cs typeface="Nixie One"/>
                <a:sym typeface="Nixie One"/>
              </a:rPr>
              <a:t>Volunteer for Inclusion Matters and CAC events</a:t>
            </a:r>
            <a:endParaRPr sz="2100" b="1">
              <a:solidFill>
                <a:srgbClr val="666666"/>
              </a:solidFill>
              <a:latin typeface="Nixie One"/>
              <a:ea typeface="Nixie One"/>
              <a:cs typeface="Nixie One"/>
              <a:sym typeface="Nixie One"/>
            </a:endParaRPr>
          </a:p>
          <a:p>
            <a:pPr marL="457200" lvl="0" indent="0" algn="l" rtl="0">
              <a:spcBef>
                <a:spcPts val="0"/>
              </a:spcBef>
              <a:spcAft>
                <a:spcPts val="0"/>
              </a:spcAft>
              <a:buNone/>
            </a:pPr>
            <a:endParaRPr sz="2100" b="1">
              <a:solidFill>
                <a:srgbClr val="666666"/>
              </a:solidFill>
              <a:latin typeface="Nixie One"/>
              <a:ea typeface="Nixie One"/>
              <a:cs typeface="Nixie One"/>
              <a:sym typeface="Nixie One"/>
            </a:endParaRPr>
          </a:p>
          <a:p>
            <a:pPr marL="0" lvl="0" indent="0" algn="l" rtl="0">
              <a:spcBef>
                <a:spcPts val="0"/>
              </a:spcBef>
              <a:spcAft>
                <a:spcPts val="0"/>
              </a:spcAft>
              <a:buNone/>
            </a:pPr>
            <a:endParaRPr sz="2100" b="1">
              <a:latin typeface="Nixie One"/>
              <a:ea typeface="Nixie One"/>
              <a:cs typeface="Nixie One"/>
              <a:sym typeface="Nixie One"/>
            </a:endParaRPr>
          </a:p>
        </p:txBody>
      </p:sp>
      <p:sp>
        <p:nvSpPr>
          <p:cNvPr id="426" name="Google Shape;426;p31"/>
          <p:cNvSpPr txBox="1"/>
          <p:nvPr/>
        </p:nvSpPr>
        <p:spPr>
          <a:xfrm>
            <a:off x="2085575" y="145025"/>
            <a:ext cx="5631900" cy="117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000" b="1">
                <a:solidFill>
                  <a:schemeClr val="dk2"/>
                </a:solidFill>
                <a:latin typeface="Nixie One"/>
                <a:ea typeface="Nixie One"/>
                <a:cs typeface="Nixie One"/>
                <a:sym typeface="Nixie One"/>
              </a:rPr>
              <a:t>Social Opportunities and Events at IATP</a:t>
            </a:r>
            <a:endParaRPr sz="1800">
              <a:solidFill>
                <a:schemeClr val="dk1"/>
              </a:solidFill>
            </a:endParaRPr>
          </a:p>
        </p:txBody>
      </p:sp>
      <p:pic>
        <p:nvPicPr>
          <p:cNvPr id="427" name="Google Shape;427;p31" title="New Ollie .png"/>
          <p:cNvPicPr preferRelativeResize="0"/>
          <p:nvPr/>
        </p:nvPicPr>
        <p:blipFill>
          <a:blip r:embed="rId3">
            <a:alphaModFix/>
          </a:blip>
          <a:stretch>
            <a:fillRect/>
          </a:stretch>
        </p:blipFill>
        <p:spPr>
          <a:xfrm rot="-184257">
            <a:off x="1607737" y="2006685"/>
            <a:ext cx="1890397" cy="16771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17</a:t>
            </a:fld>
            <a:endParaRPr sz="1000">
              <a:solidFill>
                <a:schemeClr val="dk1"/>
              </a:solidFill>
            </a:endParaRPr>
          </a:p>
        </p:txBody>
      </p:sp>
      <p:sp>
        <p:nvSpPr>
          <p:cNvPr id="433" name="Google Shape;433;p32"/>
          <p:cNvSpPr txBox="1"/>
          <p:nvPr/>
        </p:nvSpPr>
        <p:spPr>
          <a:xfrm>
            <a:off x="1684425" y="56500"/>
            <a:ext cx="3801600" cy="10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32"/>
          <p:cNvSpPr txBox="1"/>
          <p:nvPr/>
        </p:nvSpPr>
        <p:spPr>
          <a:xfrm>
            <a:off x="2232275" y="189825"/>
            <a:ext cx="5265000" cy="13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SEALS</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r>
              <a:rPr lang="en" sz="2300" b="1">
                <a:solidFill>
                  <a:schemeClr val="dk2"/>
                </a:solidFill>
                <a:latin typeface="Nixie One"/>
                <a:ea typeface="Nixie One"/>
                <a:cs typeface="Nixie One"/>
                <a:sym typeface="Nixie One"/>
              </a:rPr>
              <a:t>Safety Program in collaboration with Irvine Police Department</a:t>
            </a:r>
            <a:endParaRPr sz="2300" b="1">
              <a:solidFill>
                <a:schemeClr val="dk2"/>
              </a:solidFill>
              <a:latin typeface="Nixie One"/>
              <a:ea typeface="Nixie One"/>
              <a:cs typeface="Nixie One"/>
              <a:sym typeface="Nixie One"/>
            </a:endParaRPr>
          </a:p>
        </p:txBody>
      </p:sp>
      <p:pic>
        <p:nvPicPr>
          <p:cNvPr id="435" name="Google Shape;435;p32"/>
          <p:cNvPicPr preferRelativeResize="0"/>
          <p:nvPr/>
        </p:nvPicPr>
        <p:blipFill>
          <a:blip r:embed="rId3">
            <a:alphaModFix/>
          </a:blip>
          <a:stretch>
            <a:fillRect/>
          </a:stretch>
        </p:blipFill>
        <p:spPr>
          <a:xfrm rot="5400000">
            <a:off x="6272188" y="1889413"/>
            <a:ext cx="2916725" cy="2187550"/>
          </a:xfrm>
          <a:prstGeom prst="rect">
            <a:avLst/>
          </a:prstGeom>
          <a:noFill/>
          <a:ln w="38100" cap="flat" cmpd="sng">
            <a:solidFill>
              <a:schemeClr val="accent3"/>
            </a:solidFill>
            <a:prstDash val="solid"/>
            <a:round/>
            <a:headEnd type="none" w="sm" len="sm"/>
            <a:tailEnd type="none" w="sm" len="sm"/>
          </a:ln>
          <a:effectLst>
            <a:outerShdw blurRad="57150" dist="85725" dir="8100000" algn="bl" rotWithShape="0">
              <a:srgbClr val="000000">
                <a:alpha val="50000"/>
              </a:srgbClr>
            </a:outerShdw>
          </a:effectLst>
        </p:spPr>
      </p:pic>
      <p:pic>
        <p:nvPicPr>
          <p:cNvPr id="436" name="Google Shape;436;p32"/>
          <p:cNvPicPr preferRelativeResize="0"/>
          <p:nvPr/>
        </p:nvPicPr>
        <p:blipFill>
          <a:blip r:embed="rId4">
            <a:alphaModFix/>
          </a:blip>
          <a:stretch>
            <a:fillRect/>
          </a:stretch>
        </p:blipFill>
        <p:spPr>
          <a:xfrm>
            <a:off x="2930200" y="2365450"/>
            <a:ext cx="3422899" cy="2567201"/>
          </a:xfrm>
          <a:prstGeom prst="rect">
            <a:avLst/>
          </a:prstGeom>
          <a:noFill/>
          <a:ln w="38100" cap="flat" cmpd="sng">
            <a:solidFill>
              <a:schemeClr val="accent6"/>
            </a:solidFill>
            <a:prstDash val="solid"/>
            <a:round/>
            <a:headEnd type="none" w="sm" len="sm"/>
            <a:tailEnd type="none" w="sm" len="sm"/>
          </a:ln>
          <a:effectLst>
            <a:outerShdw blurRad="57150" dist="123825" dir="7260000" algn="bl" rotWithShape="0">
              <a:srgbClr val="000000">
                <a:alpha val="50000"/>
              </a:srgbClr>
            </a:outerShdw>
          </a:effectLst>
        </p:spPr>
      </p:pic>
      <p:pic>
        <p:nvPicPr>
          <p:cNvPr id="437" name="Google Shape;437;p32"/>
          <p:cNvPicPr preferRelativeResize="0"/>
          <p:nvPr/>
        </p:nvPicPr>
        <p:blipFill rotWithShape="1">
          <a:blip r:embed="rId5">
            <a:alphaModFix/>
          </a:blip>
          <a:srcRect l="3768" t="18830" r="4547" b="30806"/>
          <a:stretch/>
        </p:blipFill>
        <p:spPr>
          <a:xfrm>
            <a:off x="422825" y="1569700"/>
            <a:ext cx="2178375" cy="2590500"/>
          </a:xfrm>
          <a:prstGeom prst="rect">
            <a:avLst/>
          </a:prstGeom>
          <a:noFill/>
          <a:ln w="38100" cap="flat" cmpd="sng">
            <a:solidFill>
              <a:srgbClr val="F8BB00"/>
            </a:solidFill>
            <a:prstDash val="solid"/>
            <a:round/>
            <a:headEnd type="none" w="sm" len="sm"/>
            <a:tailEnd type="none" w="sm" len="sm"/>
          </a:ln>
          <a:effectLst>
            <a:outerShdw blurRad="57150" dist="95250" dir="774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43" name="Google Shape;443;p33"/>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txBox="1"/>
          <p:nvPr/>
        </p:nvSpPr>
        <p:spPr>
          <a:xfrm>
            <a:off x="2133275" y="172650"/>
            <a:ext cx="5631900" cy="11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2"/>
                </a:solidFill>
                <a:latin typeface="Nixie One"/>
                <a:ea typeface="Nixie One"/>
                <a:cs typeface="Nixie One"/>
                <a:sym typeface="Nixie One"/>
              </a:rPr>
              <a:t>Irvine K-9 Support Dogs</a:t>
            </a:r>
            <a:endParaRPr sz="3000" b="1">
              <a:solidFill>
                <a:schemeClr val="dk1"/>
              </a:solidFill>
              <a:latin typeface="Nixie One"/>
              <a:ea typeface="Nixie One"/>
              <a:cs typeface="Nixie One"/>
              <a:sym typeface="Nixie One"/>
            </a:endParaRPr>
          </a:p>
        </p:txBody>
      </p:sp>
      <p:pic>
        <p:nvPicPr>
          <p:cNvPr id="445" name="Google Shape;445;p33"/>
          <p:cNvPicPr preferRelativeResize="0"/>
          <p:nvPr/>
        </p:nvPicPr>
        <p:blipFill>
          <a:blip r:embed="rId3">
            <a:alphaModFix/>
          </a:blip>
          <a:stretch>
            <a:fillRect/>
          </a:stretch>
        </p:blipFill>
        <p:spPr>
          <a:xfrm rot="5400000">
            <a:off x="1934750" y="1512338"/>
            <a:ext cx="3702150" cy="2776600"/>
          </a:xfrm>
          <a:prstGeom prst="rect">
            <a:avLst/>
          </a:prstGeom>
          <a:noFill/>
          <a:ln w="38100" cap="flat" cmpd="sng">
            <a:solidFill>
              <a:srgbClr val="3D85C6"/>
            </a:solidFill>
            <a:prstDash val="solid"/>
            <a:round/>
            <a:headEnd type="none" w="sm" len="sm"/>
            <a:tailEnd type="none" w="sm" len="sm"/>
          </a:ln>
          <a:effectLst>
            <a:outerShdw blurRad="57150" dist="95250" dir="7920000" algn="bl" rotWithShape="0">
              <a:srgbClr val="000000">
                <a:alpha val="50000"/>
              </a:srgbClr>
            </a:outerShdw>
          </a:effectLst>
        </p:spPr>
      </p:pic>
      <p:pic>
        <p:nvPicPr>
          <p:cNvPr id="446" name="Google Shape;446;p33"/>
          <p:cNvPicPr preferRelativeResize="0"/>
          <p:nvPr/>
        </p:nvPicPr>
        <p:blipFill rotWithShape="1">
          <a:blip r:embed="rId4">
            <a:alphaModFix/>
          </a:blip>
          <a:srcRect t="17763" r="18427"/>
          <a:stretch/>
        </p:blipFill>
        <p:spPr>
          <a:xfrm rot="5400000">
            <a:off x="5431450" y="1485250"/>
            <a:ext cx="3743925" cy="2830775"/>
          </a:xfrm>
          <a:prstGeom prst="rect">
            <a:avLst/>
          </a:prstGeom>
          <a:noFill/>
          <a:ln w="38100" cap="flat" cmpd="sng">
            <a:solidFill>
              <a:srgbClr val="65BB48"/>
            </a:solidFill>
            <a:prstDash val="solid"/>
            <a:round/>
            <a:headEnd type="none" w="sm" len="sm"/>
            <a:tailEnd type="none" w="sm" len="sm"/>
          </a:ln>
          <a:effectLst>
            <a:outerShdw blurRad="57150" dist="95250" dir="792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19</a:t>
            </a:fld>
            <a:endParaRPr sz="1000">
              <a:solidFill>
                <a:schemeClr val="dk1"/>
              </a:solidFill>
            </a:endParaRPr>
          </a:p>
        </p:txBody>
      </p:sp>
      <p:sp>
        <p:nvSpPr>
          <p:cNvPr id="452" name="Google Shape;452;p34"/>
          <p:cNvSpPr txBox="1"/>
          <p:nvPr/>
        </p:nvSpPr>
        <p:spPr>
          <a:xfrm>
            <a:off x="2183225" y="131650"/>
            <a:ext cx="5241000" cy="1352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sz="3000" b="1">
                <a:solidFill>
                  <a:schemeClr val="dk2"/>
                </a:solidFill>
                <a:latin typeface="Nixie One"/>
                <a:ea typeface="Nixie One"/>
                <a:cs typeface="Nixie One"/>
                <a:sym typeface="Nixie One"/>
              </a:rPr>
              <a:t>Connect Families</a:t>
            </a:r>
            <a:endParaRPr sz="30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 sz="3000" b="1">
                <a:solidFill>
                  <a:schemeClr val="dk2"/>
                </a:solidFill>
                <a:latin typeface="Nixie One"/>
                <a:ea typeface="Nixie One"/>
                <a:cs typeface="Nixie One"/>
                <a:sym typeface="Nixie One"/>
              </a:rPr>
              <a:t>to Local Resources</a:t>
            </a:r>
            <a:endParaRPr sz="3000" b="1">
              <a:solidFill>
                <a:srgbClr val="262626"/>
              </a:solidFill>
              <a:latin typeface="Nixie One"/>
              <a:ea typeface="Nixie One"/>
              <a:cs typeface="Nixie One"/>
              <a:sym typeface="Nixie One"/>
            </a:endParaRPr>
          </a:p>
        </p:txBody>
      </p:sp>
      <p:sp>
        <p:nvSpPr>
          <p:cNvPr id="453" name="Google Shape;453;p34"/>
          <p:cNvSpPr txBox="1"/>
          <p:nvPr/>
        </p:nvSpPr>
        <p:spPr>
          <a:xfrm>
            <a:off x="2251800" y="2566925"/>
            <a:ext cx="6816000" cy="2555700"/>
          </a:xfrm>
          <a:prstGeom prst="rect">
            <a:avLst/>
          </a:prstGeom>
          <a:noFill/>
          <a:ln>
            <a:noFill/>
          </a:ln>
        </p:spPr>
        <p:txBody>
          <a:bodyPr spcFirstLastPara="1" wrap="square" lIns="91425" tIns="45700" rIns="91425" bIns="45700" anchor="t" anchorCtr="0">
            <a:noAutofit/>
          </a:bodyPr>
          <a:lstStyle/>
          <a:p>
            <a:pPr marL="285750" lvl="0" indent="0" algn="l" rtl="0">
              <a:lnSpc>
                <a:spcPct val="80000"/>
              </a:lnSpc>
              <a:spcBef>
                <a:spcPts val="0"/>
              </a:spcBef>
              <a:spcAft>
                <a:spcPts val="0"/>
              </a:spcAft>
              <a:buNone/>
            </a:pPr>
            <a:endParaRPr sz="1600" b="1">
              <a:solidFill>
                <a:schemeClr val="dk2"/>
              </a:solidFill>
              <a:latin typeface="Nixie One"/>
              <a:ea typeface="Nixie One"/>
              <a:cs typeface="Nixie One"/>
              <a:sym typeface="Nixie One"/>
            </a:endParaRPr>
          </a:p>
          <a:p>
            <a:pPr marL="285750" lvl="0" indent="-225234" algn="l" rtl="0">
              <a:lnSpc>
                <a:spcPct val="80000"/>
              </a:lnSpc>
              <a:spcBef>
                <a:spcPts val="0"/>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Website     </a:t>
            </a:r>
            <a:r>
              <a:rPr lang="en" sz="1600" b="1" u="sng">
                <a:solidFill>
                  <a:schemeClr val="dk2"/>
                </a:solidFill>
                <a:latin typeface="Nixie One"/>
                <a:ea typeface="Nixie One"/>
                <a:cs typeface="Nixie One"/>
                <a:sym typeface="Nixie One"/>
                <a:hlinkClick r:id="rId3">
                  <a:extLst>
                    <a:ext uri="{A12FA001-AC4F-418D-AE19-62706E023703}">
                      <ahyp:hlinkClr xmlns:ahyp="http://schemas.microsoft.com/office/drawing/2018/hyperlinkcolor" val="tx"/>
                    </a:ext>
                  </a:extLst>
                </a:hlinkClick>
              </a:rPr>
              <a:t>http://www.iusd.org/iatp/</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Orange County Adult Transition Task Force (OCATTF)</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Orange County Local Partnership Agreement (OC LPA)</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Regional Center of Orange County (RCOC)</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Department of Rehabilitation (DOR)</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Dayle McIntosh Center (DMC)</a:t>
            </a:r>
            <a:endParaRPr sz="1600" b="1">
              <a:solidFill>
                <a:schemeClr val="dk2"/>
              </a:solidFill>
              <a:latin typeface="Nixie One"/>
              <a:ea typeface="Nixie One"/>
              <a:cs typeface="Nixie One"/>
              <a:sym typeface="Nixie One"/>
            </a:endParaRPr>
          </a:p>
          <a:p>
            <a:pPr marL="285750" lvl="0" indent="-225234" algn="l" rtl="0">
              <a:lnSpc>
                <a:spcPct val="80000"/>
              </a:lnSpc>
              <a:spcBef>
                <a:spcPts val="1044"/>
              </a:spcBef>
              <a:spcAft>
                <a:spcPts val="0"/>
              </a:spcAft>
              <a:buClr>
                <a:schemeClr val="dk2"/>
              </a:buClr>
              <a:buSzPts val="1600"/>
              <a:buFont typeface="Nixie One"/>
              <a:buChar char="•"/>
            </a:pPr>
            <a:r>
              <a:rPr lang="en" sz="1600" b="1">
                <a:solidFill>
                  <a:schemeClr val="dk2"/>
                </a:solidFill>
                <a:latin typeface="Nixie One"/>
                <a:ea typeface="Nixie One"/>
                <a:cs typeface="Nixie One"/>
                <a:sym typeface="Nixie One"/>
              </a:rPr>
              <a:t>Coastline Community College/Rancho Santiago College</a:t>
            </a:r>
            <a:endParaRPr sz="1600" b="1">
              <a:solidFill>
                <a:schemeClr val="dk2"/>
              </a:solidFill>
              <a:latin typeface="Nixie One"/>
              <a:ea typeface="Nixie One"/>
              <a:cs typeface="Nixie One"/>
              <a:sym typeface="Nixie One"/>
            </a:endParaRPr>
          </a:p>
          <a:p>
            <a:pPr marL="285750" lvl="0" indent="-123634" algn="l" rtl="0">
              <a:lnSpc>
                <a:spcPct val="80000"/>
              </a:lnSpc>
              <a:spcBef>
                <a:spcPts val="1044"/>
              </a:spcBef>
              <a:spcAft>
                <a:spcPts val="0"/>
              </a:spcAft>
              <a:buNone/>
            </a:pPr>
            <a:endParaRPr sz="1600" b="1">
              <a:solidFill>
                <a:schemeClr val="dk2"/>
              </a:solidFill>
              <a:latin typeface="Nixie One"/>
              <a:ea typeface="Nixie One"/>
              <a:cs typeface="Nixie One"/>
              <a:sym typeface="Nixie One"/>
            </a:endParaRPr>
          </a:p>
          <a:p>
            <a:pPr marL="285750" lvl="0" indent="-123634" algn="l" rtl="0">
              <a:lnSpc>
                <a:spcPct val="80000"/>
              </a:lnSpc>
              <a:spcBef>
                <a:spcPts val="1044"/>
              </a:spcBef>
              <a:spcAft>
                <a:spcPts val="0"/>
              </a:spcAft>
              <a:buNone/>
            </a:pPr>
            <a:endParaRPr sz="1600" b="1">
              <a:solidFill>
                <a:schemeClr val="dk2"/>
              </a:solidFill>
              <a:latin typeface="Nixie One"/>
              <a:ea typeface="Nixie One"/>
              <a:cs typeface="Nixie One"/>
              <a:sym typeface="Nixie One"/>
            </a:endParaRPr>
          </a:p>
        </p:txBody>
      </p:sp>
      <p:pic>
        <p:nvPicPr>
          <p:cNvPr id="454" name="Google Shape;454;p34" descr="Image result for regional center orange county"/>
          <p:cNvPicPr preferRelativeResize="0"/>
          <p:nvPr/>
        </p:nvPicPr>
        <p:blipFill rotWithShape="1">
          <a:blip r:embed="rId4">
            <a:alphaModFix/>
          </a:blip>
          <a:srcRect/>
          <a:stretch/>
        </p:blipFill>
        <p:spPr>
          <a:xfrm>
            <a:off x="527202" y="1166925"/>
            <a:ext cx="736425" cy="850700"/>
          </a:xfrm>
          <a:prstGeom prst="rect">
            <a:avLst/>
          </a:prstGeom>
          <a:noFill/>
          <a:ln>
            <a:noFill/>
          </a:ln>
        </p:spPr>
      </p:pic>
      <p:pic>
        <p:nvPicPr>
          <p:cNvPr id="455" name="Google Shape;455;p34" descr="Image result for department of rehabilitation"/>
          <p:cNvPicPr preferRelativeResize="0"/>
          <p:nvPr/>
        </p:nvPicPr>
        <p:blipFill rotWithShape="1">
          <a:blip r:embed="rId5">
            <a:alphaModFix/>
          </a:blip>
          <a:srcRect/>
          <a:stretch/>
        </p:blipFill>
        <p:spPr>
          <a:xfrm>
            <a:off x="4404220" y="1564900"/>
            <a:ext cx="992082" cy="850700"/>
          </a:xfrm>
          <a:prstGeom prst="rect">
            <a:avLst/>
          </a:prstGeom>
          <a:noFill/>
          <a:ln>
            <a:noFill/>
          </a:ln>
        </p:spPr>
      </p:pic>
      <p:pic>
        <p:nvPicPr>
          <p:cNvPr id="456" name="Google Shape;456;p34"/>
          <p:cNvPicPr preferRelativeResize="0"/>
          <p:nvPr/>
        </p:nvPicPr>
        <p:blipFill rotWithShape="1">
          <a:blip r:embed="rId6">
            <a:alphaModFix/>
          </a:blip>
          <a:srcRect t="27557" r="2123"/>
          <a:stretch/>
        </p:blipFill>
        <p:spPr>
          <a:xfrm>
            <a:off x="5964342" y="131650"/>
            <a:ext cx="3035208" cy="1684800"/>
          </a:xfrm>
          <a:prstGeom prst="rect">
            <a:avLst/>
          </a:prstGeom>
          <a:noFill/>
          <a:ln w="38100" cap="flat" cmpd="sng">
            <a:solidFill>
              <a:schemeClr val="accent5"/>
            </a:solidFill>
            <a:prstDash val="solid"/>
            <a:round/>
            <a:headEnd type="none" w="sm" len="sm"/>
            <a:tailEnd type="none" w="sm" len="sm"/>
          </a:ln>
        </p:spPr>
      </p:pic>
      <p:pic>
        <p:nvPicPr>
          <p:cNvPr id="457" name="Google Shape;457;p34"/>
          <p:cNvPicPr preferRelativeResize="0"/>
          <p:nvPr/>
        </p:nvPicPr>
        <p:blipFill>
          <a:blip r:embed="rId7">
            <a:alphaModFix/>
          </a:blip>
          <a:stretch>
            <a:fillRect/>
          </a:stretch>
        </p:blipFill>
        <p:spPr>
          <a:xfrm>
            <a:off x="6626050" y="1960075"/>
            <a:ext cx="1791850" cy="967775"/>
          </a:xfrm>
          <a:prstGeom prst="rect">
            <a:avLst/>
          </a:prstGeom>
          <a:noFill/>
          <a:ln>
            <a:noFill/>
          </a:ln>
        </p:spPr>
      </p:pic>
      <p:pic>
        <p:nvPicPr>
          <p:cNvPr id="458" name="Google Shape;458;p34"/>
          <p:cNvPicPr preferRelativeResize="0"/>
          <p:nvPr/>
        </p:nvPicPr>
        <p:blipFill>
          <a:blip r:embed="rId8">
            <a:alphaModFix/>
          </a:blip>
          <a:stretch>
            <a:fillRect/>
          </a:stretch>
        </p:blipFill>
        <p:spPr>
          <a:xfrm>
            <a:off x="2493375" y="1526900"/>
            <a:ext cx="926700" cy="926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93" name="Google Shape;293;p17"/>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txBox="1"/>
          <p:nvPr/>
        </p:nvSpPr>
        <p:spPr>
          <a:xfrm>
            <a:off x="2364350" y="568850"/>
            <a:ext cx="62565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400" b="1">
                <a:solidFill>
                  <a:schemeClr val="dk2"/>
                </a:solidFill>
                <a:latin typeface="Nixie One"/>
                <a:ea typeface="Nixie One"/>
                <a:cs typeface="Nixie One"/>
                <a:sym typeface="Nixie One"/>
              </a:rPr>
              <a:t>Hello and Welcome, I am Karena Gibbs, Administrator of the IATP program. </a:t>
            </a:r>
            <a:endParaRPr sz="2400" b="1">
              <a:solidFill>
                <a:schemeClr val="dk2"/>
              </a:solidFill>
              <a:latin typeface="Nixie One"/>
              <a:ea typeface="Nixie One"/>
              <a:cs typeface="Nixie One"/>
              <a:sym typeface="Nixie One"/>
            </a:endParaRPr>
          </a:p>
          <a:p>
            <a:pPr marL="0" lvl="0" indent="0" algn="ctr" rtl="0">
              <a:spcBef>
                <a:spcPts val="0"/>
              </a:spcBef>
              <a:spcAft>
                <a:spcPts val="0"/>
              </a:spcAft>
              <a:buClr>
                <a:schemeClr val="dk1"/>
              </a:buClr>
              <a:buSzPts val="1100"/>
              <a:buFont typeface="Arial"/>
              <a:buNone/>
            </a:pPr>
            <a:r>
              <a:rPr lang="en" sz="2400" b="1">
                <a:solidFill>
                  <a:schemeClr val="dk2"/>
                </a:solidFill>
                <a:latin typeface="Nixie One"/>
                <a:ea typeface="Nixie One"/>
                <a:cs typeface="Nixie One"/>
                <a:sym typeface="Nixie One"/>
              </a:rPr>
              <a:t> </a:t>
            </a:r>
            <a:endParaRPr sz="2400" b="1">
              <a:solidFill>
                <a:schemeClr val="dk2"/>
              </a:solidFill>
              <a:latin typeface="Nixie One"/>
              <a:ea typeface="Nixie One"/>
              <a:cs typeface="Nixie One"/>
              <a:sym typeface="Nixie One"/>
            </a:endParaRPr>
          </a:p>
          <a:p>
            <a:pPr marL="0" lvl="0" indent="0" algn="ctr" rtl="0">
              <a:spcBef>
                <a:spcPts val="0"/>
              </a:spcBef>
              <a:spcAft>
                <a:spcPts val="0"/>
              </a:spcAft>
              <a:buClr>
                <a:schemeClr val="dk1"/>
              </a:buClr>
              <a:buSzPts val="1100"/>
              <a:buFont typeface="Arial"/>
              <a:buNone/>
            </a:pPr>
            <a:r>
              <a:rPr lang="en" sz="2400" b="1">
                <a:solidFill>
                  <a:schemeClr val="dk2"/>
                </a:solidFill>
                <a:latin typeface="Nixie One"/>
                <a:ea typeface="Nixie One"/>
                <a:cs typeface="Nixie One"/>
                <a:sym typeface="Nixie One"/>
              </a:rPr>
              <a:t>We have a short presentation before classrooms and the Resource Fair are open!</a:t>
            </a:r>
            <a:endParaRPr sz="1700" b="1">
              <a:latin typeface="Varela Round"/>
              <a:ea typeface="Varela Round"/>
              <a:cs typeface="Varela Round"/>
              <a:sym typeface="Varela Round"/>
            </a:endParaRPr>
          </a:p>
        </p:txBody>
      </p:sp>
      <p:sp>
        <p:nvSpPr>
          <p:cNvPr id="295" name="Google Shape;295;p17"/>
          <p:cNvSpPr txBox="1"/>
          <p:nvPr/>
        </p:nvSpPr>
        <p:spPr>
          <a:xfrm>
            <a:off x="4565300" y="3394675"/>
            <a:ext cx="4481400" cy="1169700"/>
          </a:xfrm>
          <a:prstGeom prst="rect">
            <a:avLst/>
          </a:prstGeom>
          <a:noFill/>
          <a:ln>
            <a:noFill/>
          </a:ln>
        </p:spPr>
        <p:txBody>
          <a:bodyPr spcFirstLastPara="1" wrap="square" lIns="91425" tIns="91425" rIns="91425" bIns="91425" anchor="t" anchorCtr="0">
            <a:spAutoFit/>
          </a:bodyPr>
          <a:lstStyle/>
          <a:p>
            <a:pPr marL="0" lvl="0" indent="0" algn="ctr" rtl="0">
              <a:spcBef>
                <a:spcPts val="600"/>
              </a:spcBef>
              <a:spcAft>
                <a:spcPts val="0"/>
              </a:spcAft>
              <a:buClr>
                <a:schemeClr val="dk1"/>
              </a:buClr>
              <a:buSzPts val="1100"/>
              <a:buFont typeface="Arial"/>
              <a:buNone/>
            </a:pPr>
            <a:r>
              <a:rPr lang="en" sz="1800" b="1">
                <a:solidFill>
                  <a:srgbClr val="00ACC3"/>
                </a:solidFill>
                <a:latin typeface="Varela Round"/>
                <a:ea typeface="Varela Round"/>
                <a:cs typeface="Varela Round"/>
                <a:sym typeface="Varela Round"/>
              </a:rPr>
              <a:t>Website:  </a:t>
            </a:r>
            <a:r>
              <a:rPr lang="en" sz="1800">
                <a:solidFill>
                  <a:schemeClr val="dk1"/>
                </a:solidFill>
                <a:latin typeface="Varela Round"/>
                <a:ea typeface="Varela Round"/>
                <a:cs typeface="Varela Round"/>
                <a:sym typeface="Varela Round"/>
              </a:rPr>
              <a:t> </a:t>
            </a:r>
            <a:r>
              <a:rPr lang="en" sz="1800" u="sng">
                <a:solidFill>
                  <a:srgbClr val="0563C1"/>
                </a:solidFill>
                <a:latin typeface="Varela Round"/>
                <a:ea typeface="Varela Round"/>
                <a:cs typeface="Varela Round"/>
                <a:sym typeface="Varela Round"/>
                <a:hlinkClick r:id="rId3">
                  <a:extLst>
                    <a:ext uri="{A12FA001-AC4F-418D-AE19-62706E023703}">
                      <ahyp:hlinkClr xmlns:ahyp="http://schemas.microsoft.com/office/drawing/2018/hyperlinkcolor" val="tx"/>
                    </a:ext>
                  </a:extLst>
                </a:hlinkClick>
              </a:rPr>
              <a:t>http://web.iusd.org/iatp/ </a:t>
            </a:r>
            <a:endParaRPr sz="1800" b="1">
              <a:solidFill>
                <a:srgbClr val="00ACC3"/>
              </a:solidFill>
              <a:latin typeface="Varela Round"/>
              <a:ea typeface="Varela Round"/>
              <a:cs typeface="Varela Round"/>
              <a:sym typeface="Varela Round"/>
            </a:endParaRPr>
          </a:p>
          <a:p>
            <a:pPr marL="0" lvl="0" indent="0" algn="ctr" rtl="0">
              <a:spcBef>
                <a:spcPts val="600"/>
              </a:spcBef>
              <a:spcAft>
                <a:spcPts val="0"/>
              </a:spcAft>
              <a:buClr>
                <a:schemeClr val="dk1"/>
              </a:buClr>
              <a:buSzPts val="1100"/>
              <a:buFont typeface="Arial"/>
              <a:buNone/>
            </a:pPr>
            <a:r>
              <a:rPr lang="en" sz="1800" b="1">
                <a:solidFill>
                  <a:srgbClr val="00ACC3"/>
                </a:solidFill>
                <a:latin typeface="Varela Round"/>
                <a:ea typeface="Varela Round"/>
                <a:cs typeface="Varela Round"/>
                <a:sym typeface="Varela Round"/>
              </a:rPr>
              <a:t>Instagram:  irvine_iatp</a:t>
            </a:r>
            <a:endParaRPr sz="1800" b="1">
              <a:solidFill>
                <a:srgbClr val="00ACC3"/>
              </a:solidFill>
              <a:latin typeface="Varela Round"/>
              <a:ea typeface="Varela Round"/>
              <a:cs typeface="Varela Round"/>
              <a:sym typeface="Varela Round"/>
            </a:endParaRPr>
          </a:p>
          <a:p>
            <a:pPr marL="0" lvl="0" indent="0" algn="ctr" rtl="0">
              <a:spcBef>
                <a:spcPts val="600"/>
              </a:spcBef>
              <a:spcAft>
                <a:spcPts val="0"/>
              </a:spcAft>
              <a:buClr>
                <a:schemeClr val="dk1"/>
              </a:buClr>
              <a:buSzPts val="1100"/>
              <a:buFont typeface="Arial"/>
              <a:buNone/>
            </a:pPr>
            <a:r>
              <a:rPr lang="en" sz="1800" b="1">
                <a:solidFill>
                  <a:srgbClr val="00ACC3"/>
                </a:solidFill>
                <a:latin typeface="Varela Round"/>
                <a:ea typeface="Varela Round"/>
                <a:cs typeface="Varela Round"/>
                <a:sym typeface="Varela Round"/>
              </a:rPr>
              <a:t>  General Phone: 949-936-8150</a:t>
            </a:r>
            <a:endParaRPr>
              <a:latin typeface="Varela Round"/>
              <a:ea typeface="Varela Round"/>
              <a:cs typeface="Varela Round"/>
              <a:sym typeface="Varela Round"/>
            </a:endParaRPr>
          </a:p>
        </p:txBody>
      </p:sp>
      <p:pic>
        <p:nvPicPr>
          <p:cNvPr id="296" name="Google Shape;296;p17" title="New Ollie .png"/>
          <p:cNvPicPr preferRelativeResize="0"/>
          <p:nvPr/>
        </p:nvPicPr>
        <p:blipFill>
          <a:blip r:embed="rId4">
            <a:alphaModFix/>
          </a:blip>
          <a:stretch>
            <a:fillRect/>
          </a:stretch>
        </p:blipFill>
        <p:spPr>
          <a:xfrm rot="-793831">
            <a:off x="2364349" y="2820101"/>
            <a:ext cx="2106214" cy="18686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20</a:t>
            </a:fld>
            <a:endParaRPr sz="1000">
              <a:solidFill>
                <a:schemeClr val="dk1"/>
              </a:solidFill>
            </a:endParaRPr>
          </a:p>
        </p:txBody>
      </p:sp>
      <p:sp>
        <p:nvSpPr>
          <p:cNvPr id="464" name="Google Shape;464;p35"/>
          <p:cNvSpPr txBox="1"/>
          <p:nvPr/>
        </p:nvSpPr>
        <p:spPr>
          <a:xfrm>
            <a:off x="2008275" y="288950"/>
            <a:ext cx="4854600" cy="88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3600">
              <a:solidFill>
                <a:srgbClr val="262626"/>
              </a:solidFill>
              <a:latin typeface="Garamond"/>
              <a:ea typeface="Garamond"/>
              <a:cs typeface="Garamond"/>
              <a:sym typeface="Garamond"/>
            </a:endParaRPr>
          </a:p>
        </p:txBody>
      </p:sp>
      <p:sp>
        <p:nvSpPr>
          <p:cNvPr id="465" name="Google Shape;465;p35"/>
          <p:cNvSpPr txBox="1"/>
          <p:nvPr/>
        </p:nvSpPr>
        <p:spPr>
          <a:xfrm>
            <a:off x="2216350" y="190250"/>
            <a:ext cx="4543500" cy="1081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3000" b="1">
                <a:solidFill>
                  <a:schemeClr val="dk2"/>
                </a:solidFill>
                <a:latin typeface="Nixie One"/>
                <a:ea typeface="Nixie One"/>
                <a:cs typeface="Nixie One"/>
                <a:sym typeface="Nixie One"/>
              </a:rPr>
              <a:t>Adult Agencies &amp;</a:t>
            </a:r>
            <a:endParaRPr sz="30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 sz="3000" b="1">
                <a:solidFill>
                  <a:schemeClr val="dk2"/>
                </a:solidFill>
                <a:latin typeface="Nixie One"/>
                <a:ea typeface="Nixie One"/>
                <a:cs typeface="Nixie One"/>
                <a:sym typeface="Nixie One"/>
              </a:rPr>
              <a:t>Community Colleges</a:t>
            </a:r>
            <a:endParaRPr sz="3000">
              <a:solidFill>
                <a:srgbClr val="000000"/>
              </a:solidFill>
              <a:latin typeface="Nixie One"/>
              <a:ea typeface="Nixie One"/>
              <a:cs typeface="Nixie One"/>
              <a:sym typeface="Nixie One"/>
            </a:endParaRPr>
          </a:p>
        </p:txBody>
      </p:sp>
      <p:pic>
        <p:nvPicPr>
          <p:cNvPr id="466" name="Google Shape;466;p35"/>
          <p:cNvPicPr preferRelativeResize="0"/>
          <p:nvPr/>
        </p:nvPicPr>
        <p:blipFill rotWithShape="1">
          <a:blip r:embed="rId3">
            <a:alphaModFix/>
          </a:blip>
          <a:srcRect t="2084" b="26998"/>
          <a:stretch/>
        </p:blipFill>
        <p:spPr>
          <a:xfrm>
            <a:off x="2862875" y="1409550"/>
            <a:ext cx="3767550" cy="3562499"/>
          </a:xfrm>
          <a:prstGeom prst="rect">
            <a:avLst/>
          </a:prstGeom>
          <a:noFill/>
          <a:ln w="38100" cap="flat" cmpd="sng">
            <a:solidFill>
              <a:srgbClr val="0563C1"/>
            </a:solidFill>
            <a:prstDash val="solid"/>
            <a:round/>
            <a:headEnd type="none" w="sm" len="sm"/>
            <a:tailEnd type="none" w="sm" len="sm"/>
          </a:ln>
          <a:effectLst>
            <a:outerShdw blurRad="57150" dist="104775" dir="7620000" algn="bl" rotWithShape="0">
              <a:srgbClr val="000000">
                <a:alpha val="50000"/>
              </a:srgbClr>
            </a:outerShdw>
          </a:effectLst>
        </p:spPr>
      </p:pic>
      <p:pic>
        <p:nvPicPr>
          <p:cNvPr id="467" name="Google Shape;467;p35" title="New Ollie .png"/>
          <p:cNvPicPr preferRelativeResize="0"/>
          <p:nvPr/>
        </p:nvPicPr>
        <p:blipFill>
          <a:blip r:embed="rId4">
            <a:alphaModFix/>
          </a:blip>
          <a:stretch>
            <a:fillRect/>
          </a:stretch>
        </p:blipFill>
        <p:spPr>
          <a:xfrm rot="567421">
            <a:off x="6879567" y="328142"/>
            <a:ext cx="1811391" cy="16070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21</a:t>
            </a:fld>
            <a:endParaRPr sz="1000">
              <a:solidFill>
                <a:schemeClr val="dk1"/>
              </a:solidFill>
            </a:endParaRPr>
          </a:p>
        </p:txBody>
      </p:sp>
      <p:sp>
        <p:nvSpPr>
          <p:cNvPr id="473" name="Google Shape;473;p36"/>
          <p:cNvSpPr txBox="1"/>
          <p:nvPr/>
        </p:nvSpPr>
        <p:spPr>
          <a:xfrm>
            <a:off x="1684425" y="56500"/>
            <a:ext cx="3801600" cy="10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36"/>
          <p:cNvSpPr txBox="1"/>
          <p:nvPr/>
        </p:nvSpPr>
        <p:spPr>
          <a:xfrm>
            <a:off x="2139875" y="-32450"/>
            <a:ext cx="5352900" cy="20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Socials at IATP:</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r>
              <a:rPr lang="en" sz="3000" b="1">
                <a:solidFill>
                  <a:schemeClr val="dk2"/>
                </a:solidFill>
                <a:latin typeface="Nixie One"/>
                <a:ea typeface="Nixie One"/>
                <a:cs typeface="Nixie One"/>
                <a:sym typeface="Nixie One"/>
              </a:rPr>
              <a:t>Owl Network News, Instagram &amp; Website</a:t>
            </a:r>
            <a:endParaRPr sz="3000" b="1">
              <a:solidFill>
                <a:schemeClr val="dk1"/>
              </a:solidFill>
              <a:latin typeface="Nixie One"/>
              <a:ea typeface="Nixie One"/>
              <a:cs typeface="Nixie One"/>
              <a:sym typeface="Nixie One"/>
            </a:endParaRPr>
          </a:p>
        </p:txBody>
      </p:sp>
      <p:sp>
        <p:nvSpPr>
          <p:cNvPr id="475" name="Google Shape;475;p36"/>
          <p:cNvSpPr txBox="1"/>
          <p:nvPr/>
        </p:nvSpPr>
        <p:spPr>
          <a:xfrm>
            <a:off x="2177500" y="1442475"/>
            <a:ext cx="3347700" cy="10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Nixie One"/>
                <a:ea typeface="Nixie One"/>
                <a:cs typeface="Nixie One"/>
                <a:sym typeface="Nixie One"/>
              </a:rPr>
              <a:t>Website:</a:t>
            </a:r>
            <a:r>
              <a:rPr lang="en" sz="1800" b="1">
                <a:solidFill>
                  <a:schemeClr val="dk2"/>
                </a:solidFill>
                <a:latin typeface="Nixie One"/>
                <a:ea typeface="Nixie One"/>
                <a:cs typeface="Nixie One"/>
                <a:sym typeface="Nixie One"/>
              </a:rPr>
              <a:t> </a:t>
            </a:r>
            <a:endParaRPr sz="1800" b="1">
              <a:solidFill>
                <a:schemeClr val="dk2"/>
              </a:solidFill>
              <a:latin typeface="Nixie One"/>
              <a:ea typeface="Nixie One"/>
              <a:cs typeface="Nixie One"/>
              <a:sym typeface="Nixie One"/>
            </a:endParaRPr>
          </a:p>
          <a:p>
            <a:pPr marL="0" lvl="0" indent="0" algn="l" rtl="0">
              <a:spcBef>
                <a:spcPts val="0"/>
              </a:spcBef>
              <a:spcAft>
                <a:spcPts val="0"/>
              </a:spcAft>
              <a:buNone/>
            </a:pPr>
            <a:r>
              <a:rPr lang="en" sz="1800" b="1" u="sng">
                <a:solidFill>
                  <a:schemeClr val="hlink"/>
                </a:solidFill>
                <a:latin typeface="Nixie One"/>
                <a:ea typeface="Nixie One"/>
                <a:cs typeface="Nixie One"/>
                <a:sym typeface="Nixie One"/>
                <a:hlinkClick r:id="rId3"/>
              </a:rPr>
              <a:t>https://iatp.iusd.org/</a:t>
            </a:r>
            <a:endParaRPr sz="1800" b="1">
              <a:solidFill>
                <a:schemeClr val="dk2"/>
              </a:solidFill>
              <a:latin typeface="Nixie One"/>
              <a:ea typeface="Nixie One"/>
              <a:cs typeface="Nixie One"/>
              <a:sym typeface="Nixie One"/>
            </a:endParaRPr>
          </a:p>
          <a:p>
            <a:pPr marL="0" lvl="0" indent="0" algn="l" rtl="0">
              <a:spcBef>
                <a:spcPts val="0"/>
              </a:spcBef>
              <a:spcAft>
                <a:spcPts val="0"/>
              </a:spcAft>
              <a:buNone/>
            </a:pPr>
            <a:endParaRPr sz="1800" b="1">
              <a:solidFill>
                <a:schemeClr val="dk2"/>
              </a:solidFill>
              <a:latin typeface="Nixie One"/>
              <a:ea typeface="Nixie One"/>
              <a:cs typeface="Nixie One"/>
              <a:sym typeface="Nixie One"/>
            </a:endParaRPr>
          </a:p>
          <a:p>
            <a:pPr marL="0" lvl="0" indent="0" algn="l" rtl="0">
              <a:spcBef>
                <a:spcPts val="0"/>
              </a:spcBef>
              <a:spcAft>
                <a:spcPts val="0"/>
              </a:spcAft>
              <a:buNone/>
            </a:pPr>
            <a:endParaRPr sz="1800" b="1">
              <a:solidFill>
                <a:schemeClr val="dk2"/>
              </a:solidFill>
              <a:latin typeface="Nixie One"/>
              <a:ea typeface="Nixie One"/>
              <a:cs typeface="Nixie One"/>
              <a:sym typeface="Nixie One"/>
            </a:endParaRPr>
          </a:p>
        </p:txBody>
      </p:sp>
      <p:pic>
        <p:nvPicPr>
          <p:cNvPr id="476" name="Google Shape;476;p36"/>
          <p:cNvPicPr preferRelativeResize="0"/>
          <p:nvPr/>
        </p:nvPicPr>
        <p:blipFill>
          <a:blip r:embed="rId4">
            <a:alphaModFix/>
          </a:blip>
          <a:stretch>
            <a:fillRect/>
          </a:stretch>
        </p:blipFill>
        <p:spPr>
          <a:xfrm>
            <a:off x="4716675" y="1886193"/>
            <a:ext cx="1401875" cy="1395620"/>
          </a:xfrm>
          <a:prstGeom prst="rect">
            <a:avLst/>
          </a:prstGeom>
          <a:noFill/>
          <a:ln>
            <a:noFill/>
          </a:ln>
        </p:spPr>
      </p:pic>
      <p:sp>
        <p:nvSpPr>
          <p:cNvPr id="477" name="Google Shape;477;p36"/>
          <p:cNvSpPr txBox="1"/>
          <p:nvPr/>
        </p:nvSpPr>
        <p:spPr>
          <a:xfrm>
            <a:off x="4759500" y="4003500"/>
            <a:ext cx="3777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hlink"/>
                </a:solidFill>
                <a:hlinkClick r:id="rId5"/>
              </a:rPr>
              <a:t>https://drive.google.com/file/d/1r_Gw3US2WNlA521XGQkkX6b08SqC4hqi/view</a:t>
            </a:r>
            <a:endParaRPr sz="1800"/>
          </a:p>
        </p:txBody>
      </p:sp>
      <p:sp>
        <p:nvSpPr>
          <p:cNvPr id="478" name="Google Shape;478;p36"/>
          <p:cNvSpPr txBox="1"/>
          <p:nvPr/>
        </p:nvSpPr>
        <p:spPr>
          <a:xfrm>
            <a:off x="4746150" y="3612775"/>
            <a:ext cx="3082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617A86"/>
                </a:solidFill>
                <a:latin typeface="Nixie One"/>
                <a:ea typeface="Nixie One"/>
                <a:cs typeface="Nixie One"/>
                <a:sym typeface="Nixie One"/>
              </a:rPr>
              <a:t>Owl Network News</a:t>
            </a:r>
            <a:endParaRPr sz="2000" b="1">
              <a:solidFill>
                <a:srgbClr val="617A86"/>
              </a:solidFill>
              <a:latin typeface="Nixie One"/>
              <a:ea typeface="Nixie One"/>
              <a:cs typeface="Nixie One"/>
              <a:sym typeface="Nixie One"/>
            </a:endParaRPr>
          </a:p>
        </p:txBody>
      </p:sp>
      <p:pic>
        <p:nvPicPr>
          <p:cNvPr id="479" name="Google Shape;479;p36"/>
          <p:cNvPicPr preferRelativeResize="0"/>
          <p:nvPr/>
        </p:nvPicPr>
        <p:blipFill rotWithShape="1">
          <a:blip r:embed="rId6">
            <a:alphaModFix/>
          </a:blip>
          <a:srcRect l="5069" b="2771"/>
          <a:stretch/>
        </p:blipFill>
        <p:spPr>
          <a:xfrm rot="-457193">
            <a:off x="2435274" y="2364026"/>
            <a:ext cx="1854922" cy="2533274"/>
          </a:xfrm>
          <a:prstGeom prst="rect">
            <a:avLst/>
          </a:prstGeom>
          <a:noFill/>
          <a:ln w="38100" cap="flat" cmpd="sng">
            <a:solidFill>
              <a:srgbClr val="ED4A00"/>
            </a:solidFill>
            <a:prstDash val="solid"/>
            <a:round/>
            <a:headEnd type="none" w="sm" len="sm"/>
            <a:tailEnd type="none" w="sm" len="sm"/>
          </a:ln>
          <a:effectLst>
            <a:outerShdw blurRad="57150" dist="76200" dir="7080000" algn="bl" rotWithShape="0">
              <a:srgbClr val="000000">
                <a:alpha val="50000"/>
              </a:srgbClr>
            </a:outerShdw>
          </a:effectLst>
        </p:spPr>
      </p:pic>
      <p:pic>
        <p:nvPicPr>
          <p:cNvPr id="480" name="Google Shape;480;p36"/>
          <p:cNvPicPr preferRelativeResize="0"/>
          <p:nvPr/>
        </p:nvPicPr>
        <p:blipFill rotWithShape="1">
          <a:blip r:embed="rId7">
            <a:alphaModFix/>
          </a:blip>
          <a:srcRect l="18233" t="22829" b="28001"/>
          <a:stretch/>
        </p:blipFill>
        <p:spPr>
          <a:xfrm rot="980426">
            <a:off x="6655266" y="324383"/>
            <a:ext cx="2035817" cy="2650160"/>
          </a:xfrm>
          <a:prstGeom prst="rect">
            <a:avLst/>
          </a:prstGeom>
          <a:noFill/>
          <a:ln w="38100" cap="flat" cmpd="sng">
            <a:solidFill>
              <a:srgbClr val="0563C1"/>
            </a:solidFill>
            <a:prstDash val="solid"/>
            <a:round/>
            <a:headEnd type="none" w="sm" len="sm"/>
            <a:tailEnd type="none" w="sm" len="sm"/>
          </a:ln>
          <a:effectLst>
            <a:outerShdw blurRad="57150" dist="76200" dir="456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22</a:t>
            </a:fld>
            <a:endParaRPr sz="1000">
              <a:solidFill>
                <a:schemeClr val="dk1"/>
              </a:solidFill>
            </a:endParaRPr>
          </a:p>
        </p:txBody>
      </p:sp>
      <p:sp>
        <p:nvSpPr>
          <p:cNvPr id="486" name="Google Shape;486;p37"/>
          <p:cNvSpPr txBox="1"/>
          <p:nvPr/>
        </p:nvSpPr>
        <p:spPr>
          <a:xfrm>
            <a:off x="1684425" y="56500"/>
            <a:ext cx="3801600" cy="10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37"/>
          <p:cNvSpPr txBox="1"/>
          <p:nvPr/>
        </p:nvSpPr>
        <p:spPr>
          <a:xfrm>
            <a:off x="2162325" y="-34800"/>
            <a:ext cx="3131100" cy="8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b="1">
                <a:solidFill>
                  <a:schemeClr val="dk2"/>
                </a:solidFill>
                <a:latin typeface="Nixie One"/>
                <a:ea typeface="Nixie One"/>
                <a:cs typeface="Nixie One"/>
                <a:sym typeface="Nixie One"/>
              </a:rPr>
              <a:t>Exiting IATP</a:t>
            </a:r>
            <a:endParaRPr sz="3000">
              <a:solidFill>
                <a:schemeClr val="dk2"/>
              </a:solidFill>
            </a:endParaRPr>
          </a:p>
        </p:txBody>
      </p:sp>
      <p:sp>
        <p:nvSpPr>
          <p:cNvPr id="488" name="Google Shape;488;p37"/>
          <p:cNvSpPr txBox="1"/>
          <p:nvPr/>
        </p:nvSpPr>
        <p:spPr>
          <a:xfrm>
            <a:off x="4527000" y="571200"/>
            <a:ext cx="4828200" cy="3848700"/>
          </a:xfrm>
          <a:prstGeom prst="rect">
            <a:avLst/>
          </a:prstGeom>
          <a:noFill/>
          <a:ln>
            <a:noFill/>
          </a:ln>
        </p:spPr>
        <p:txBody>
          <a:bodyPr spcFirstLastPara="1" wrap="square" lIns="91425" tIns="45700" rIns="91425" bIns="45700" anchor="t" anchorCtr="0">
            <a:noAutofit/>
          </a:bodyPr>
          <a:lstStyle/>
          <a:p>
            <a:pPr marL="285750" lvl="0" indent="-243840" algn="l" rtl="0">
              <a:lnSpc>
                <a:spcPct val="90000"/>
              </a:lnSpc>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Work with RCOC</a:t>
            </a:r>
            <a:endParaRPr sz="2100" b="1">
              <a:solidFill>
                <a:schemeClr val="dk2"/>
              </a:solidFill>
              <a:latin typeface="Nixie One"/>
              <a:ea typeface="Nixie One"/>
              <a:cs typeface="Nixie One"/>
              <a:sym typeface="Nixie One"/>
            </a:endParaRPr>
          </a:p>
          <a:p>
            <a:pPr marL="285750" lvl="0" indent="-243840" algn="l" rtl="0">
              <a:lnSpc>
                <a:spcPct val="90000"/>
              </a:lnSpc>
              <a:spcBef>
                <a:spcPts val="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Connect to adult service agencies</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Find an Adult Service Provider</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Explore Department of Rehabilitation</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Collaboration with RCOC</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Student’s Transition Planning Portfolio</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Person Driven Plan-OCPLA</a:t>
            </a:r>
            <a:endParaRPr sz="2100" b="1">
              <a:solidFill>
                <a:schemeClr val="dk2"/>
              </a:solidFill>
              <a:latin typeface="Nixie One"/>
              <a:ea typeface="Nixie One"/>
              <a:cs typeface="Nixie One"/>
              <a:sym typeface="Nixie One"/>
            </a:endParaRPr>
          </a:p>
          <a:p>
            <a:pPr marL="285750" lvl="0" indent="-243840" algn="l" rtl="0">
              <a:lnSpc>
                <a:spcPct val="90000"/>
              </a:lnSpc>
              <a:spcBef>
                <a:spcPts val="1080"/>
              </a:spcBef>
              <a:spcAft>
                <a:spcPts val="0"/>
              </a:spcAft>
              <a:buClr>
                <a:schemeClr val="dk2"/>
              </a:buClr>
              <a:buSzPts val="2100"/>
              <a:buFont typeface="Nixie One"/>
              <a:buChar char="•"/>
            </a:pPr>
            <a:r>
              <a:rPr lang="en" sz="2100" b="1">
                <a:solidFill>
                  <a:schemeClr val="dk2"/>
                </a:solidFill>
                <a:latin typeface="Nixie One"/>
                <a:ea typeface="Nixie One"/>
                <a:cs typeface="Nixie One"/>
                <a:sym typeface="Nixie One"/>
              </a:rPr>
              <a:t>Exit IEP/Graduation</a:t>
            </a:r>
            <a:endParaRPr sz="2100" b="1">
              <a:solidFill>
                <a:schemeClr val="dk2"/>
              </a:solidFill>
              <a:latin typeface="Nixie One"/>
              <a:ea typeface="Nixie One"/>
              <a:cs typeface="Nixie One"/>
              <a:sym typeface="Nixie One"/>
            </a:endParaRPr>
          </a:p>
        </p:txBody>
      </p:sp>
      <p:pic>
        <p:nvPicPr>
          <p:cNvPr id="489" name="Google Shape;489;p37"/>
          <p:cNvPicPr preferRelativeResize="0"/>
          <p:nvPr/>
        </p:nvPicPr>
        <p:blipFill rotWithShape="1">
          <a:blip r:embed="rId3">
            <a:alphaModFix/>
          </a:blip>
          <a:srcRect l="5752" t="5417" r="8645" b="7200"/>
          <a:stretch/>
        </p:blipFill>
        <p:spPr>
          <a:xfrm rot="-904994">
            <a:off x="589218" y="1089078"/>
            <a:ext cx="2562913" cy="3488095"/>
          </a:xfrm>
          <a:prstGeom prst="rect">
            <a:avLst/>
          </a:prstGeom>
          <a:noFill/>
          <a:ln w="38100" cap="flat" cmpd="sng">
            <a:solidFill>
              <a:srgbClr val="00FFFF"/>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495" name="Google Shape;495;p38"/>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txBox="1"/>
          <p:nvPr/>
        </p:nvSpPr>
        <p:spPr>
          <a:xfrm>
            <a:off x="2183675" y="5300"/>
            <a:ext cx="4000200" cy="8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Next Steps</a:t>
            </a:r>
            <a:endParaRPr sz="3000" b="1">
              <a:solidFill>
                <a:schemeClr val="dk1"/>
              </a:solidFill>
              <a:latin typeface="Nixie One"/>
              <a:ea typeface="Nixie One"/>
              <a:cs typeface="Nixie One"/>
              <a:sym typeface="Nixie One"/>
            </a:endParaRPr>
          </a:p>
        </p:txBody>
      </p:sp>
      <p:sp>
        <p:nvSpPr>
          <p:cNvPr id="497" name="Google Shape;497;p38"/>
          <p:cNvSpPr txBox="1"/>
          <p:nvPr/>
        </p:nvSpPr>
        <p:spPr>
          <a:xfrm>
            <a:off x="2758000" y="1591875"/>
            <a:ext cx="54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arela Round"/>
              <a:ea typeface="Varela Round"/>
              <a:cs typeface="Varela Round"/>
              <a:sym typeface="Varela Round"/>
            </a:endParaRPr>
          </a:p>
        </p:txBody>
      </p:sp>
      <p:sp>
        <p:nvSpPr>
          <p:cNvPr id="498" name="Google Shape;498;p38"/>
          <p:cNvSpPr txBox="1"/>
          <p:nvPr/>
        </p:nvSpPr>
        <p:spPr>
          <a:xfrm>
            <a:off x="3484500" y="1028675"/>
            <a:ext cx="6036000" cy="3509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Transition Activities</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Sign Addendum/IEP proposed services</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Attend ESY if recommended</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Complete Data Confirmation Process in the summer!</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Follow us on Instagram @ Irvine_iatp</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342900" algn="l" rtl="0">
              <a:spcBef>
                <a:spcPts val="0"/>
              </a:spcBef>
              <a:spcAft>
                <a:spcPts val="0"/>
              </a:spcAft>
              <a:buClr>
                <a:schemeClr val="dk2"/>
              </a:buClr>
              <a:buSzPts val="1800"/>
              <a:buFont typeface="Nixie One"/>
              <a:buChar char="●"/>
            </a:pPr>
            <a:r>
              <a:rPr lang="en" sz="1800" b="1">
                <a:solidFill>
                  <a:schemeClr val="dk2"/>
                </a:solidFill>
                <a:latin typeface="Nixie One"/>
                <a:ea typeface="Nixie One"/>
                <a:cs typeface="Nixie One"/>
                <a:sym typeface="Nixie One"/>
              </a:rPr>
              <a:t>Website: https://iatp.iusd.org/</a:t>
            </a:r>
            <a:endParaRPr sz="1800" b="1">
              <a:solidFill>
                <a:schemeClr val="dk2"/>
              </a:solidFill>
              <a:latin typeface="Nixie One"/>
              <a:ea typeface="Nixie One"/>
              <a:cs typeface="Nixie One"/>
              <a:sym typeface="Nixie One"/>
            </a:endParaRPr>
          </a:p>
        </p:txBody>
      </p:sp>
      <p:pic>
        <p:nvPicPr>
          <p:cNvPr id="499" name="Google Shape;499;p38"/>
          <p:cNvPicPr preferRelativeResize="0"/>
          <p:nvPr/>
        </p:nvPicPr>
        <p:blipFill>
          <a:blip r:embed="rId3">
            <a:alphaModFix/>
          </a:blip>
          <a:stretch>
            <a:fillRect/>
          </a:stretch>
        </p:blipFill>
        <p:spPr>
          <a:xfrm>
            <a:off x="7834875" y="4286525"/>
            <a:ext cx="743100" cy="739800"/>
          </a:xfrm>
          <a:prstGeom prst="rect">
            <a:avLst/>
          </a:prstGeom>
          <a:noFill/>
          <a:ln>
            <a:noFill/>
          </a:ln>
        </p:spPr>
      </p:pic>
      <p:pic>
        <p:nvPicPr>
          <p:cNvPr id="500" name="Google Shape;500;p38"/>
          <p:cNvPicPr preferRelativeResize="0"/>
          <p:nvPr/>
        </p:nvPicPr>
        <p:blipFill rotWithShape="1">
          <a:blip r:embed="rId4">
            <a:alphaModFix/>
          </a:blip>
          <a:srcRect l="7754" r="8317" b="24075"/>
          <a:stretch/>
        </p:blipFill>
        <p:spPr>
          <a:xfrm>
            <a:off x="2264000" y="4405149"/>
            <a:ext cx="1247075" cy="621175"/>
          </a:xfrm>
          <a:prstGeom prst="rect">
            <a:avLst/>
          </a:prstGeom>
          <a:noFill/>
          <a:ln>
            <a:noFill/>
          </a:ln>
        </p:spPr>
      </p:pic>
      <p:pic>
        <p:nvPicPr>
          <p:cNvPr id="501" name="Google Shape;501;p38"/>
          <p:cNvPicPr preferRelativeResize="0"/>
          <p:nvPr/>
        </p:nvPicPr>
        <p:blipFill rotWithShape="1">
          <a:blip r:embed="rId5">
            <a:alphaModFix/>
          </a:blip>
          <a:srcRect t="19663" b="25911"/>
          <a:stretch/>
        </p:blipFill>
        <p:spPr>
          <a:xfrm>
            <a:off x="438100" y="814800"/>
            <a:ext cx="2885726" cy="3399951"/>
          </a:xfrm>
          <a:prstGeom prst="rect">
            <a:avLst/>
          </a:prstGeom>
          <a:noFill/>
          <a:ln w="38100" cap="flat" cmpd="sng">
            <a:solidFill>
              <a:srgbClr val="ED4A00"/>
            </a:solidFill>
            <a:prstDash val="solid"/>
            <a:round/>
            <a:headEnd type="none" w="sm" len="sm"/>
            <a:tailEnd type="none" w="sm" len="sm"/>
          </a:ln>
          <a:effectLst>
            <a:outerShdw blurRad="57150" dist="114300" dir="732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5"/>
        <p:cNvGrpSpPr/>
        <p:nvPr/>
      </p:nvGrpSpPr>
      <p:grpSpPr>
        <a:xfrm>
          <a:off x="0" y="0"/>
          <a:ext cx="0" cy="0"/>
          <a:chOff x="0" y="0"/>
          <a:chExt cx="0" cy="0"/>
        </a:xfrm>
      </p:grpSpPr>
      <p:sp>
        <p:nvSpPr>
          <p:cNvPr id="506" name="Google Shape;506;p39"/>
          <p:cNvSpPr txBox="1">
            <a:spLocks noGrp="1"/>
          </p:cNvSpPr>
          <p:nvPr>
            <p:ph type="title"/>
          </p:nvPr>
        </p:nvSpPr>
        <p:spPr>
          <a:xfrm>
            <a:off x="5172950" y="923700"/>
            <a:ext cx="3370500" cy="32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Thank you!</a:t>
            </a:r>
            <a:endParaRPr b="1"/>
          </a:p>
          <a:p>
            <a:pPr marL="0" lvl="0" indent="0" algn="ctr" rtl="0">
              <a:spcBef>
                <a:spcPts val="0"/>
              </a:spcBef>
              <a:spcAft>
                <a:spcPts val="0"/>
              </a:spcAft>
              <a:buNone/>
            </a:pPr>
            <a:endParaRPr b="1"/>
          </a:p>
          <a:p>
            <a:pPr marL="0" lvl="0" indent="0" algn="ctr" rtl="0">
              <a:spcBef>
                <a:spcPts val="0"/>
              </a:spcBef>
              <a:spcAft>
                <a:spcPts val="0"/>
              </a:spcAft>
              <a:buNone/>
            </a:pPr>
            <a:r>
              <a:rPr lang="en" sz="2500" b="1">
                <a:solidFill>
                  <a:schemeClr val="lt1"/>
                </a:solidFill>
              </a:rPr>
              <a:t>If you have any questions, please feel free to call us here at 949-936-8150</a:t>
            </a:r>
            <a:endParaRPr sz="2500" b="1">
              <a:solidFill>
                <a:schemeClr val="lt1"/>
              </a:solidFill>
            </a:endParaRPr>
          </a:p>
          <a:p>
            <a:pPr marL="0" lvl="0" indent="0" algn="ctr" rtl="0">
              <a:spcBef>
                <a:spcPts val="0"/>
              </a:spcBef>
              <a:spcAft>
                <a:spcPts val="0"/>
              </a:spcAft>
              <a:buNone/>
            </a:pPr>
            <a:endParaRPr b="1"/>
          </a:p>
        </p:txBody>
      </p:sp>
      <p:sp>
        <p:nvSpPr>
          <p:cNvPr id="507" name="Google Shape;507;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508" name="Google Shape;508;p39" title="New Owlie-update2.jpeg"/>
          <p:cNvPicPr preferRelativeResize="0"/>
          <p:nvPr/>
        </p:nvPicPr>
        <p:blipFill>
          <a:blip r:embed="rId3">
            <a:alphaModFix/>
          </a:blip>
          <a:stretch>
            <a:fillRect/>
          </a:stretch>
        </p:blipFill>
        <p:spPr>
          <a:xfrm>
            <a:off x="801700" y="353650"/>
            <a:ext cx="3251324" cy="4335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8"/>
          <p:cNvSpPr txBox="1">
            <a:spLocks noGrp="1"/>
          </p:cNvSpPr>
          <p:nvPr>
            <p:ph type="title" idx="4294967295"/>
          </p:nvPr>
        </p:nvSpPr>
        <p:spPr>
          <a:xfrm>
            <a:off x="2147525" y="224000"/>
            <a:ext cx="28674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dk2"/>
                </a:solidFill>
              </a:rPr>
              <a:t>Objectives</a:t>
            </a:r>
            <a:endParaRPr sz="3000" b="1">
              <a:solidFill>
                <a:schemeClr val="dk2"/>
              </a:solidFill>
            </a:endParaRPr>
          </a:p>
        </p:txBody>
      </p:sp>
      <p:sp>
        <p:nvSpPr>
          <p:cNvPr id="302" name="Google Shape;302;p18"/>
          <p:cNvSpPr txBox="1">
            <a:spLocks noGrp="1"/>
          </p:cNvSpPr>
          <p:nvPr>
            <p:ph type="body" idx="4294967295"/>
          </p:nvPr>
        </p:nvSpPr>
        <p:spPr>
          <a:xfrm>
            <a:off x="2267475" y="1437625"/>
            <a:ext cx="6126900" cy="40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2000" b="1">
                <a:solidFill>
                  <a:schemeClr val="dk2"/>
                </a:solidFill>
                <a:latin typeface="Nixie One"/>
                <a:ea typeface="Nixie One"/>
                <a:cs typeface="Nixie One"/>
                <a:sym typeface="Nixie One"/>
              </a:rPr>
              <a:t>Share with incoming families and current families core components of the Adult Transition Program (IATP).  Discuss Specialized Academic Instruction, Work Experience and Travel Training. Discuss the SEALS program and share about our community partners and programs.</a:t>
            </a:r>
            <a:endParaRPr sz="2000" b="1">
              <a:solidFill>
                <a:schemeClr val="dk2"/>
              </a:solidFill>
              <a:latin typeface="Nixie One"/>
              <a:ea typeface="Nixie One"/>
              <a:cs typeface="Nixie One"/>
              <a:sym typeface="Nixie One"/>
            </a:endParaRPr>
          </a:p>
          <a:p>
            <a:pPr marL="0" lvl="0" indent="0" algn="ctr" rtl="0">
              <a:spcBef>
                <a:spcPts val="0"/>
              </a:spcBef>
              <a:spcAft>
                <a:spcPts val="0"/>
              </a:spcAft>
              <a:buClr>
                <a:srgbClr val="000000"/>
              </a:buClr>
              <a:buSzPts val="1100"/>
              <a:buFont typeface="Arial"/>
              <a:buNone/>
            </a:pPr>
            <a:endParaRPr sz="2000" b="1">
              <a:solidFill>
                <a:schemeClr val="dk2"/>
              </a:solidFill>
              <a:latin typeface="Nixie One"/>
              <a:ea typeface="Nixie One"/>
              <a:cs typeface="Nixie One"/>
              <a:sym typeface="Nixie One"/>
            </a:endParaRPr>
          </a:p>
          <a:p>
            <a:pPr marL="0" lvl="0" indent="0" algn="ctr" rtl="0">
              <a:spcBef>
                <a:spcPts val="0"/>
              </a:spcBef>
              <a:spcAft>
                <a:spcPts val="0"/>
              </a:spcAft>
              <a:buClr>
                <a:srgbClr val="000000"/>
              </a:buClr>
              <a:buSzPts val="1100"/>
              <a:buFont typeface="Arial"/>
              <a:buNone/>
            </a:pPr>
            <a:r>
              <a:rPr lang="en" sz="2000" b="1">
                <a:solidFill>
                  <a:schemeClr val="dk2"/>
                </a:solidFill>
                <a:latin typeface="Nixie One"/>
                <a:ea typeface="Nixie One"/>
                <a:cs typeface="Nixie One"/>
                <a:sym typeface="Nixie One"/>
              </a:rPr>
              <a:t>Open classrooms and Resource Fair will follow</a:t>
            </a:r>
            <a:endParaRPr sz="2000" b="1">
              <a:solidFill>
                <a:schemeClr val="dk2"/>
              </a:solidFill>
              <a:latin typeface="Nixie One"/>
              <a:ea typeface="Nixie One"/>
              <a:cs typeface="Nixie One"/>
              <a:sym typeface="Nixie One"/>
            </a:endParaRPr>
          </a:p>
          <a:p>
            <a:pPr marL="0" lvl="0" indent="0" algn="l" rtl="0">
              <a:spcBef>
                <a:spcPts val="600"/>
              </a:spcBef>
              <a:spcAft>
                <a:spcPts val="0"/>
              </a:spcAft>
              <a:buNone/>
            </a:pPr>
            <a:endParaRPr sz="2000">
              <a:solidFill>
                <a:schemeClr val="dk2"/>
              </a:solidFill>
              <a:latin typeface="Nixie One"/>
              <a:ea typeface="Nixie One"/>
              <a:cs typeface="Nixie One"/>
              <a:sym typeface="Nixie One"/>
            </a:endParaRPr>
          </a:p>
        </p:txBody>
      </p:sp>
      <p:sp>
        <p:nvSpPr>
          <p:cNvPr id="303" name="Google Shape;303;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3</a:t>
            </a:fld>
            <a:endParaRPr sz="1000">
              <a:solidFill>
                <a:schemeClr val="dk1"/>
              </a:solidFill>
            </a:endParaRPr>
          </a:p>
        </p:txBody>
      </p:sp>
      <p:pic>
        <p:nvPicPr>
          <p:cNvPr id="304" name="Google Shape;304;p18" title="New Ollie .png"/>
          <p:cNvPicPr preferRelativeResize="0"/>
          <p:nvPr/>
        </p:nvPicPr>
        <p:blipFill>
          <a:blip r:embed="rId3">
            <a:alphaModFix/>
          </a:blip>
          <a:stretch>
            <a:fillRect/>
          </a:stretch>
        </p:blipFill>
        <p:spPr>
          <a:xfrm>
            <a:off x="6257224" y="300199"/>
            <a:ext cx="1383777" cy="1227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4</a:t>
            </a:fld>
            <a:endParaRPr sz="1000">
              <a:solidFill>
                <a:schemeClr val="dk1"/>
              </a:solidFill>
            </a:endParaRPr>
          </a:p>
        </p:txBody>
      </p:sp>
      <p:sp>
        <p:nvSpPr>
          <p:cNvPr id="310" name="Google Shape;310;p19"/>
          <p:cNvSpPr txBox="1"/>
          <p:nvPr/>
        </p:nvSpPr>
        <p:spPr>
          <a:xfrm>
            <a:off x="2139300" y="1536650"/>
            <a:ext cx="5728500" cy="315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i="1">
                <a:solidFill>
                  <a:schemeClr val="dk2"/>
                </a:solidFill>
                <a:latin typeface="Nixie One"/>
                <a:ea typeface="Nixie One"/>
                <a:cs typeface="Nixie One"/>
                <a:sym typeface="Nixie One"/>
              </a:rPr>
              <a:t>Support Staff:</a:t>
            </a:r>
            <a:endParaRPr sz="1800" i="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Karena Gibbs, Site Administrator</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Michelle Kim, Office Assistant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Michele Kane, Office Assistant </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Christine Duncan, Psychologist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Courtney Belzano, Program Specialist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Ben Youngstrom, Speech Pathologist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Julie Contreras, Speech Pathologist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Janet Penny Cook, Nurse</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Tiffany Montes, Occupational Therapist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Heather DeGuelle, Physical Therapist</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Dione McCrea, Adapted Physical Education</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1800">
              <a:solidFill>
                <a:schemeClr val="dk2"/>
              </a:solidFill>
              <a:latin typeface="Garamond"/>
              <a:ea typeface="Garamond"/>
              <a:cs typeface="Garamond"/>
              <a:sym typeface="Garamond"/>
            </a:endParaRPr>
          </a:p>
          <a:p>
            <a:pPr marL="0" marR="0" lvl="0" indent="0" algn="l" rtl="0">
              <a:spcBef>
                <a:spcPts val="0"/>
              </a:spcBef>
              <a:spcAft>
                <a:spcPts val="0"/>
              </a:spcAft>
              <a:buNone/>
            </a:pPr>
            <a:endParaRPr sz="1600">
              <a:solidFill>
                <a:schemeClr val="dk2"/>
              </a:solidFill>
              <a:latin typeface="Garamond"/>
              <a:ea typeface="Garamond"/>
              <a:cs typeface="Garamond"/>
              <a:sym typeface="Garamond"/>
            </a:endParaRPr>
          </a:p>
        </p:txBody>
      </p:sp>
      <p:sp>
        <p:nvSpPr>
          <p:cNvPr id="311" name="Google Shape;311;p19"/>
          <p:cNvSpPr txBox="1"/>
          <p:nvPr/>
        </p:nvSpPr>
        <p:spPr>
          <a:xfrm>
            <a:off x="6849000" y="1347525"/>
            <a:ext cx="2447400" cy="342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800" i="1">
                <a:solidFill>
                  <a:schemeClr val="dk2"/>
                </a:solidFill>
                <a:latin typeface="Nixie One"/>
                <a:ea typeface="Nixie One"/>
                <a:cs typeface="Nixie One"/>
                <a:sym typeface="Nixie One"/>
              </a:rPr>
              <a:t>Teaching Staff:</a:t>
            </a:r>
            <a:endParaRPr sz="1800" i="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Font typeface="Arial"/>
              <a:buNone/>
            </a:pPr>
            <a:r>
              <a:rPr lang="en" sz="1600" b="1">
                <a:solidFill>
                  <a:schemeClr val="dk2"/>
                </a:solidFill>
                <a:latin typeface="Nixie One"/>
                <a:ea typeface="Nixie One"/>
                <a:cs typeface="Nixie One"/>
                <a:sym typeface="Nixie One"/>
              </a:rPr>
              <a:t>Emily Struemph</a:t>
            </a:r>
            <a:endParaRPr sz="16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Font typeface="Arial"/>
              <a:buNone/>
            </a:pPr>
            <a:r>
              <a:rPr lang="en" sz="1600" b="1">
                <a:solidFill>
                  <a:schemeClr val="dk2"/>
                </a:solidFill>
                <a:latin typeface="Nixie One"/>
                <a:ea typeface="Nixie One"/>
                <a:cs typeface="Nixie One"/>
                <a:sym typeface="Nixie One"/>
              </a:rPr>
              <a:t>Shaun Beutner</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James Blackburn</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Mitch Buchanan</a:t>
            </a:r>
            <a:endParaRPr sz="16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Font typeface="Arial"/>
              <a:buNone/>
            </a:pPr>
            <a:r>
              <a:rPr lang="en" sz="1600" b="1">
                <a:solidFill>
                  <a:schemeClr val="dk2"/>
                </a:solidFill>
                <a:latin typeface="Nixie One"/>
                <a:ea typeface="Nixie One"/>
                <a:cs typeface="Nixie One"/>
                <a:sym typeface="Nixie One"/>
              </a:rPr>
              <a:t>David Ferrell</a:t>
            </a:r>
            <a:endParaRPr sz="16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Font typeface="Arial"/>
              <a:buNone/>
            </a:pPr>
            <a:r>
              <a:rPr lang="en" sz="1600" b="1">
                <a:solidFill>
                  <a:schemeClr val="dk2"/>
                </a:solidFill>
                <a:latin typeface="Nixie One"/>
                <a:ea typeface="Nixie One"/>
                <a:cs typeface="Nixie One"/>
                <a:sym typeface="Nixie One"/>
              </a:rPr>
              <a:t>Daniel Kilpatrick</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Laura Maldonado</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Andy Marin</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Sally Morales</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Jeremy Nester</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600" b="1">
                <a:solidFill>
                  <a:schemeClr val="dk2"/>
                </a:solidFill>
                <a:latin typeface="Nixie One"/>
                <a:ea typeface="Nixie One"/>
                <a:cs typeface="Nixie One"/>
                <a:sym typeface="Nixie One"/>
              </a:rPr>
              <a:t>Vy-Vy Vogler</a:t>
            </a:r>
            <a:endParaRPr sz="16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1800">
              <a:solidFill>
                <a:schemeClr val="dk2"/>
              </a:solidFill>
              <a:latin typeface="Garamond"/>
              <a:ea typeface="Garamond"/>
              <a:cs typeface="Garamond"/>
              <a:sym typeface="Garamond"/>
            </a:endParaRPr>
          </a:p>
          <a:p>
            <a:pPr marL="0" marR="0" lvl="0" indent="0" algn="l" rtl="0">
              <a:spcBef>
                <a:spcPts val="0"/>
              </a:spcBef>
              <a:spcAft>
                <a:spcPts val="0"/>
              </a:spcAft>
              <a:buNone/>
            </a:pPr>
            <a:endParaRPr sz="1800">
              <a:solidFill>
                <a:schemeClr val="dk2"/>
              </a:solidFill>
              <a:latin typeface="Garamond"/>
              <a:ea typeface="Garamond"/>
              <a:cs typeface="Garamond"/>
              <a:sym typeface="Garamond"/>
            </a:endParaRPr>
          </a:p>
          <a:p>
            <a:pPr marL="0" marR="0" lvl="0" indent="0" algn="l" rtl="0">
              <a:spcBef>
                <a:spcPts val="0"/>
              </a:spcBef>
              <a:spcAft>
                <a:spcPts val="0"/>
              </a:spcAft>
              <a:buNone/>
            </a:pPr>
            <a:endParaRPr sz="1600">
              <a:solidFill>
                <a:schemeClr val="dk2"/>
              </a:solidFill>
              <a:latin typeface="Garamond"/>
              <a:ea typeface="Garamond"/>
              <a:cs typeface="Garamond"/>
              <a:sym typeface="Garamond"/>
            </a:endParaRPr>
          </a:p>
        </p:txBody>
      </p:sp>
      <p:sp>
        <p:nvSpPr>
          <p:cNvPr id="312" name="Google Shape;312;p19"/>
          <p:cNvSpPr txBox="1"/>
          <p:nvPr/>
        </p:nvSpPr>
        <p:spPr>
          <a:xfrm>
            <a:off x="2207775" y="266175"/>
            <a:ext cx="3057300" cy="75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3100" b="1">
                <a:solidFill>
                  <a:schemeClr val="dk2"/>
                </a:solidFill>
                <a:latin typeface="Nixie One"/>
                <a:ea typeface="Nixie One"/>
                <a:cs typeface="Nixie One"/>
                <a:sym typeface="Nixie One"/>
              </a:rPr>
              <a:t>IATP Staff</a:t>
            </a:r>
            <a:endParaRPr sz="3100" b="1">
              <a:solidFill>
                <a:srgbClr val="000000"/>
              </a:solidFill>
              <a:latin typeface="Garamond"/>
              <a:ea typeface="Garamond"/>
              <a:cs typeface="Garamond"/>
              <a:sym typeface="Garamond"/>
            </a:endParaRPr>
          </a:p>
        </p:txBody>
      </p:sp>
      <p:pic>
        <p:nvPicPr>
          <p:cNvPr id="313" name="Google Shape;313;p19" title="New Ollie .png"/>
          <p:cNvPicPr preferRelativeResize="0"/>
          <p:nvPr/>
        </p:nvPicPr>
        <p:blipFill>
          <a:blip r:embed="rId3">
            <a:alphaModFix/>
          </a:blip>
          <a:stretch>
            <a:fillRect/>
          </a:stretch>
        </p:blipFill>
        <p:spPr>
          <a:xfrm>
            <a:off x="5335898" y="130375"/>
            <a:ext cx="1814723" cy="1610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1"/>
                </a:solidFill>
              </a:rPr>
              <a:t>5</a:t>
            </a:fld>
            <a:endParaRPr sz="1000">
              <a:solidFill>
                <a:schemeClr val="dk1"/>
              </a:solidFill>
            </a:endParaRPr>
          </a:p>
        </p:txBody>
      </p:sp>
      <p:sp>
        <p:nvSpPr>
          <p:cNvPr id="319" name="Google Shape;319;p20"/>
          <p:cNvSpPr txBox="1"/>
          <p:nvPr/>
        </p:nvSpPr>
        <p:spPr>
          <a:xfrm>
            <a:off x="1704850" y="1008200"/>
            <a:ext cx="4010700" cy="38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0" algn="l" rtl="0">
              <a:spcBef>
                <a:spcPts val="0"/>
              </a:spcBef>
              <a:spcAft>
                <a:spcPts val="0"/>
              </a:spcAft>
              <a:buNone/>
            </a:pPr>
            <a:r>
              <a:rPr lang="en" sz="1800" b="1">
                <a:solidFill>
                  <a:schemeClr val="dk2"/>
                </a:solidFill>
                <a:latin typeface="Nixie One"/>
                <a:ea typeface="Nixie One"/>
                <a:cs typeface="Nixie One"/>
                <a:sym typeface="Nixie One"/>
              </a:rPr>
              <a:t>All students, 18-22 who live in Irvine and leave high school with a certificate of completion and continue to demonstrate the need for transition services. This includes students on the alternative path to a diploma from high school.</a:t>
            </a:r>
            <a:endParaRPr sz="1800" b="1">
              <a:solidFill>
                <a:schemeClr val="dk2"/>
              </a:solidFill>
              <a:latin typeface="Nixie One"/>
              <a:ea typeface="Nixie One"/>
              <a:cs typeface="Nixie One"/>
              <a:sym typeface="Nixie One"/>
            </a:endParaRPr>
          </a:p>
          <a:p>
            <a:pPr marL="0" lvl="0" indent="0" algn="l" rtl="0">
              <a:spcBef>
                <a:spcPts val="0"/>
              </a:spcBef>
              <a:spcAft>
                <a:spcPts val="0"/>
              </a:spcAft>
              <a:buNone/>
            </a:pP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800" b="1">
                <a:solidFill>
                  <a:schemeClr val="dk2"/>
                </a:solidFill>
                <a:latin typeface="Nixie One"/>
                <a:ea typeface="Nixie One"/>
                <a:cs typeface="Nixie One"/>
                <a:sym typeface="Nixie One"/>
              </a:rPr>
              <a:t>7-Extensive Support Needs</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800" b="1">
                <a:solidFill>
                  <a:schemeClr val="dk2"/>
                </a:solidFill>
                <a:latin typeface="Nixie One"/>
                <a:ea typeface="Nixie One"/>
                <a:cs typeface="Nixie One"/>
                <a:sym typeface="Nixie One"/>
              </a:rPr>
              <a:t>1-Medically Fragile</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1800" b="1">
                <a:solidFill>
                  <a:schemeClr val="dk2"/>
                </a:solidFill>
                <a:latin typeface="Nixie One"/>
                <a:ea typeface="Nixie One"/>
                <a:cs typeface="Nixie One"/>
                <a:sym typeface="Nixie One"/>
              </a:rPr>
              <a:t>3-Autism Specific</a:t>
            </a:r>
            <a:endParaRPr sz="1800" b="1">
              <a:solidFill>
                <a:schemeClr val="dk2"/>
              </a:solidFill>
              <a:latin typeface="Nixie One"/>
              <a:ea typeface="Nixie One"/>
              <a:cs typeface="Nixie One"/>
              <a:sym typeface="Nixie One"/>
            </a:endParaRPr>
          </a:p>
          <a:p>
            <a:pPr marL="457200" lvl="0" indent="0" algn="l" rtl="0">
              <a:spcBef>
                <a:spcPts val="0"/>
              </a:spcBef>
              <a:spcAft>
                <a:spcPts val="0"/>
              </a:spcAft>
              <a:buNone/>
            </a:pPr>
            <a:endParaRPr/>
          </a:p>
        </p:txBody>
      </p:sp>
      <p:sp>
        <p:nvSpPr>
          <p:cNvPr id="320" name="Google Shape;320;p20"/>
          <p:cNvSpPr txBox="1"/>
          <p:nvPr/>
        </p:nvSpPr>
        <p:spPr>
          <a:xfrm>
            <a:off x="2171025" y="159725"/>
            <a:ext cx="4862400" cy="9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b="1">
                <a:solidFill>
                  <a:schemeClr val="dk2"/>
                </a:solidFill>
                <a:latin typeface="Nixie One"/>
                <a:ea typeface="Nixie One"/>
                <a:cs typeface="Nixie One"/>
                <a:sym typeface="Nixie One"/>
              </a:rPr>
              <a:t>Who are the adults served at IATP?</a:t>
            </a:r>
            <a:endParaRPr sz="3000"/>
          </a:p>
        </p:txBody>
      </p:sp>
      <p:pic>
        <p:nvPicPr>
          <p:cNvPr id="321" name="Google Shape;321;p20"/>
          <p:cNvPicPr preferRelativeResize="0"/>
          <p:nvPr/>
        </p:nvPicPr>
        <p:blipFill>
          <a:blip r:embed="rId3">
            <a:alphaModFix/>
          </a:blip>
          <a:stretch>
            <a:fillRect/>
          </a:stretch>
        </p:blipFill>
        <p:spPr>
          <a:xfrm>
            <a:off x="6109275" y="1963474"/>
            <a:ext cx="2203599" cy="2938127"/>
          </a:xfrm>
          <a:prstGeom prst="rect">
            <a:avLst/>
          </a:prstGeom>
          <a:noFill/>
          <a:ln w="38100" cap="flat" cmpd="sng">
            <a:solidFill>
              <a:schemeClr val="dk2"/>
            </a:solidFill>
            <a:prstDash val="solid"/>
            <a:round/>
            <a:headEnd type="none" w="sm" len="sm"/>
            <a:tailEnd type="none" w="sm" len="sm"/>
          </a:ln>
        </p:spPr>
      </p:pic>
      <p:pic>
        <p:nvPicPr>
          <p:cNvPr id="322" name="Google Shape;322;p20" title="New Ollie .png"/>
          <p:cNvPicPr preferRelativeResize="0"/>
          <p:nvPr/>
        </p:nvPicPr>
        <p:blipFill>
          <a:blip r:embed="rId4">
            <a:alphaModFix/>
          </a:blip>
          <a:stretch>
            <a:fillRect/>
          </a:stretch>
        </p:blipFill>
        <p:spPr>
          <a:xfrm rot="813536">
            <a:off x="6967820" y="274779"/>
            <a:ext cx="1620918" cy="14380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28" name="Google Shape;328;p21"/>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1"/>
          <p:cNvSpPr txBox="1"/>
          <p:nvPr/>
        </p:nvSpPr>
        <p:spPr>
          <a:xfrm>
            <a:off x="2150425" y="1024575"/>
            <a:ext cx="4590300" cy="385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2000" b="1">
                <a:solidFill>
                  <a:schemeClr val="dk2"/>
                </a:solidFill>
                <a:latin typeface="Nixie One"/>
                <a:ea typeface="Nixie One"/>
                <a:cs typeface="Nixie One"/>
                <a:sym typeface="Nixie One"/>
              </a:rPr>
              <a:t>IUSD Secondary School Calendar</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Monday-Friday 9-3:00pm</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Wednesdays 9-12 noon (Early Out)</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Some Fridays are early out</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No bell schedule- Home Room</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Classrooms may change</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2000" b="1">
                <a:solidFill>
                  <a:schemeClr val="dk2"/>
                </a:solidFill>
                <a:latin typeface="Nixie One"/>
                <a:ea typeface="Nixie One"/>
                <a:cs typeface="Nixie One"/>
                <a:sym typeface="Nixie One"/>
              </a:rPr>
              <a:t>Free Lunch Program  </a:t>
            </a:r>
            <a:endParaRPr sz="2000" b="1">
              <a:solidFill>
                <a:schemeClr val="dk2"/>
              </a:solidFill>
              <a:latin typeface="Nixie One"/>
              <a:ea typeface="Nixie One"/>
              <a:cs typeface="Nixie One"/>
              <a:sym typeface="Nixie One"/>
            </a:endParaRPr>
          </a:p>
          <a:p>
            <a:pPr marL="0" marR="0" lvl="0" indent="0" algn="l" rtl="0">
              <a:spcBef>
                <a:spcPts val="0"/>
              </a:spcBef>
              <a:spcAft>
                <a:spcPts val="0"/>
              </a:spcAft>
              <a:buNone/>
            </a:pPr>
            <a:r>
              <a:rPr lang="en" sz="1800" b="1">
                <a:solidFill>
                  <a:schemeClr val="dk2"/>
                </a:solidFill>
                <a:latin typeface="Nixie One"/>
                <a:ea typeface="Nixie One"/>
                <a:cs typeface="Nixie One"/>
                <a:sym typeface="Nixie One"/>
              </a:rPr>
              <a:t> </a:t>
            </a:r>
            <a:endParaRPr sz="1800" b="1">
              <a:solidFill>
                <a:schemeClr val="dk2"/>
              </a:solidFill>
              <a:latin typeface="Nixie One"/>
              <a:ea typeface="Nixie One"/>
              <a:cs typeface="Nixie One"/>
              <a:sym typeface="Nixie One"/>
            </a:endParaRPr>
          </a:p>
          <a:p>
            <a:pPr marL="0" marR="0" lvl="0" indent="0" algn="l" rtl="0">
              <a:spcBef>
                <a:spcPts val="0"/>
              </a:spcBef>
              <a:spcAft>
                <a:spcPts val="0"/>
              </a:spcAft>
              <a:buNone/>
            </a:pPr>
            <a:endParaRPr sz="3200" b="1">
              <a:solidFill>
                <a:schemeClr val="dk2"/>
              </a:solidFill>
              <a:latin typeface="Nixie One"/>
              <a:ea typeface="Nixie One"/>
              <a:cs typeface="Nixie One"/>
              <a:sym typeface="Nixie One"/>
            </a:endParaRPr>
          </a:p>
        </p:txBody>
      </p:sp>
      <p:sp>
        <p:nvSpPr>
          <p:cNvPr id="330" name="Google Shape;330;p21"/>
          <p:cNvSpPr txBox="1"/>
          <p:nvPr/>
        </p:nvSpPr>
        <p:spPr>
          <a:xfrm>
            <a:off x="1530223" y="74975"/>
            <a:ext cx="3840900" cy="953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3000" b="1">
                <a:solidFill>
                  <a:srgbClr val="666666"/>
                </a:solidFill>
                <a:latin typeface="Nixie One"/>
                <a:ea typeface="Nixie One"/>
                <a:cs typeface="Nixie One"/>
                <a:sym typeface="Nixie One"/>
              </a:rPr>
              <a:t>School Schedule</a:t>
            </a:r>
            <a:endParaRPr sz="3000" b="1">
              <a:solidFill>
                <a:srgbClr val="666666"/>
              </a:solidFill>
              <a:latin typeface="Nixie One"/>
              <a:ea typeface="Nixie One"/>
              <a:cs typeface="Nixie One"/>
              <a:sym typeface="Nixie One"/>
            </a:endParaRPr>
          </a:p>
        </p:txBody>
      </p:sp>
      <p:pic>
        <p:nvPicPr>
          <p:cNvPr id="331" name="Google Shape;331;p21"/>
          <p:cNvPicPr preferRelativeResize="0"/>
          <p:nvPr/>
        </p:nvPicPr>
        <p:blipFill rotWithShape="1">
          <a:blip r:embed="rId3">
            <a:alphaModFix/>
          </a:blip>
          <a:srcRect t="22865" b="22860"/>
          <a:stretch/>
        </p:blipFill>
        <p:spPr>
          <a:xfrm>
            <a:off x="6740725" y="109350"/>
            <a:ext cx="2182375" cy="2564244"/>
          </a:xfrm>
          <a:prstGeom prst="rect">
            <a:avLst/>
          </a:prstGeom>
          <a:noFill/>
          <a:ln w="38100" cap="flat" cmpd="sng">
            <a:solidFill>
              <a:srgbClr val="F8BB00"/>
            </a:solidFill>
            <a:prstDash val="solid"/>
            <a:round/>
            <a:headEnd type="none" w="sm" len="sm"/>
            <a:tailEnd type="none" w="sm" len="sm"/>
          </a:ln>
        </p:spPr>
      </p:pic>
      <p:pic>
        <p:nvPicPr>
          <p:cNvPr id="332" name="Google Shape;332;p21"/>
          <p:cNvPicPr preferRelativeResize="0"/>
          <p:nvPr/>
        </p:nvPicPr>
        <p:blipFill rotWithShape="1">
          <a:blip r:embed="rId4">
            <a:alphaModFix/>
          </a:blip>
          <a:srcRect l="11642" t="12545" r="19751" b="5406"/>
          <a:stretch/>
        </p:blipFill>
        <p:spPr>
          <a:xfrm rot="5400000">
            <a:off x="6175250" y="2691050"/>
            <a:ext cx="2411725" cy="2163125"/>
          </a:xfrm>
          <a:prstGeom prst="rect">
            <a:avLst/>
          </a:prstGeom>
          <a:noFill/>
          <a:ln w="38100" cap="flat" cmpd="sng">
            <a:solidFill>
              <a:srgbClr val="ED4A00"/>
            </a:solidFill>
            <a:prstDash val="solid"/>
            <a:round/>
            <a:headEnd type="none" w="sm" len="sm"/>
            <a:tailEnd type="none" w="sm" len="sm"/>
          </a:ln>
        </p:spPr>
      </p:pic>
      <p:pic>
        <p:nvPicPr>
          <p:cNvPr id="333" name="Google Shape;333;p21" title="New Ollie .png"/>
          <p:cNvPicPr preferRelativeResize="0"/>
          <p:nvPr/>
        </p:nvPicPr>
        <p:blipFill>
          <a:blip r:embed="rId5">
            <a:alphaModFix/>
          </a:blip>
          <a:stretch>
            <a:fillRect/>
          </a:stretch>
        </p:blipFill>
        <p:spPr>
          <a:xfrm rot="-423242">
            <a:off x="4556628" y="3514320"/>
            <a:ext cx="1658841" cy="14717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39" name="Google Shape;339;p22"/>
          <p:cNvSpPr txBox="1"/>
          <p:nvPr/>
        </p:nvSpPr>
        <p:spPr>
          <a:xfrm>
            <a:off x="2283450" y="166550"/>
            <a:ext cx="6737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Individual Transition Plan (ITP)</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r>
              <a:rPr lang="en" sz="3000" b="1">
                <a:solidFill>
                  <a:schemeClr val="dk2"/>
                </a:solidFill>
                <a:latin typeface="Nixie One"/>
                <a:ea typeface="Nixie One"/>
                <a:cs typeface="Nixie One"/>
                <a:sym typeface="Nixie One"/>
              </a:rPr>
              <a:t>Transition Curriculum</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endParaRPr sz="3000" b="1">
              <a:solidFill>
                <a:schemeClr val="dk2"/>
              </a:solidFill>
              <a:latin typeface="Varela Round"/>
              <a:ea typeface="Varela Round"/>
              <a:cs typeface="Varela Round"/>
              <a:sym typeface="Varela Round"/>
            </a:endParaRPr>
          </a:p>
        </p:txBody>
      </p:sp>
      <p:sp>
        <p:nvSpPr>
          <p:cNvPr id="340" name="Google Shape;340;p22"/>
          <p:cNvSpPr txBox="1">
            <a:spLocks noGrp="1"/>
          </p:cNvSpPr>
          <p:nvPr>
            <p:ph type="body" idx="4294967295"/>
          </p:nvPr>
        </p:nvSpPr>
        <p:spPr>
          <a:xfrm>
            <a:off x="2283450" y="1402575"/>
            <a:ext cx="3699600" cy="92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i="1" u="sng">
                <a:solidFill>
                  <a:srgbClr val="666666"/>
                </a:solidFill>
                <a:latin typeface="Nixie One"/>
                <a:ea typeface="Nixie One"/>
                <a:cs typeface="Nixie One"/>
                <a:sym typeface="Nixie One"/>
              </a:rPr>
              <a:t>E</a:t>
            </a:r>
            <a:r>
              <a:rPr lang="en" sz="2100" b="1" i="1" u="sng">
                <a:solidFill>
                  <a:srgbClr val="666666"/>
                </a:solidFill>
                <a:latin typeface="Nixie One"/>
                <a:ea typeface="Nixie One"/>
                <a:cs typeface="Nixie One"/>
                <a:sym typeface="Nixie One"/>
              </a:rPr>
              <a:t>ducation/Training</a:t>
            </a:r>
            <a:endParaRPr sz="2100" b="1" i="1" u="sng">
              <a:solidFill>
                <a:srgbClr val="666666"/>
              </a:solidFill>
              <a:latin typeface="Nixie One"/>
              <a:ea typeface="Nixie One"/>
              <a:cs typeface="Nixie One"/>
              <a:sym typeface="Nixie One"/>
            </a:endParaRPr>
          </a:p>
          <a:p>
            <a:pPr marL="0" lvl="0" indent="0" algn="l" rtl="0">
              <a:spcBef>
                <a:spcPts val="600"/>
              </a:spcBef>
              <a:spcAft>
                <a:spcPts val="0"/>
              </a:spcAft>
              <a:buNone/>
            </a:pPr>
            <a:r>
              <a:rPr lang="en" sz="2100" b="1">
                <a:solidFill>
                  <a:srgbClr val="666666"/>
                </a:solidFill>
                <a:latin typeface="Nixie One"/>
                <a:ea typeface="Nixie One"/>
                <a:cs typeface="Nixie One"/>
                <a:sym typeface="Nixie One"/>
              </a:rPr>
              <a:t>Functional Academics, Communication</a:t>
            </a:r>
            <a:endParaRPr sz="2100" b="1">
              <a:solidFill>
                <a:srgbClr val="666666"/>
              </a:solidFill>
              <a:latin typeface="Nixie One"/>
              <a:ea typeface="Nixie One"/>
              <a:cs typeface="Nixie One"/>
              <a:sym typeface="Nixie One"/>
            </a:endParaRPr>
          </a:p>
          <a:p>
            <a:pPr marL="0" lvl="0" indent="0" algn="l" rtl="0">
              <a:spcBef>
                <a:spcPts val="600"/>
              </a:spcBef>
              <a:spcAft>
                <a:spcPts val="0"/>
              </a:spcAft>
              <a:buNone/>
            </a:pPr>
            <a:endParaRPr sz="2100">
              <a:solidFill>
                <a:srgbClr val="666666"/>
              </a:solidFill>
              <a:latin typeface="Nixie One"/>
              <a:ea typeface="Nixie One"/>
              <a:cs typeface="Nixie One"/>
              <a:sym typeface="Nixie One"/>
            </a:endParaRPr>
          </a:p>
        </p:txBody>
      </p:sp>
      <p:sp>
        <p:nvSpPr>
          <p:cNvPr id="341" name="Google Shape;341;p22"/>
          <p:cNvSpPr txBox="1">
            <a:spLocks noGrp="1"/>
          </p:cNvSpPr>
          <p:nvPr>
            <p:ph type="body" idx="4294967295"/>
          </p:nvPr>
        </p:nvSpPr>
        <p:spPr>
          <a:xfrm>
            <a:off x="4200000" y="2573500"/>
            <a:ext cx="4944000" cy="1256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100" b="1" i="1" u="sng">
                <a:solidFill>
                  <a:srgbClr val="666666"/>
                </a:solidFill>
                <a:latin typeface="Nixie One"/>
                <a:ea typeface="Nixie One"/>
                <a:cs typeface="Nixie One"/>
                <a:sym typeface="Nixie One"/>
              </a:rPr>
              <a:t>Employment</a:t>
            </a:r>
            <a:endParaRPr sz="2100" b="1" i="1" u="sng">
              <a:solidFill>
                <a:srgbClr val="666666"/>
              </a:solidFill>
              <a:latin typeface="Nixie One"/>
              <a:ea typeface="Nixie One"/>
              <a:cs typeface="Nixie One"/>
              <a:sym typeface="Nixie One"/>
            </a:endParaRPr>
          </a:p>
          <a:p>
            <a:pPr marL="0" lvl="0" indent="0" algn="l" rtl="0">
              <a:spcBef>
                <a:spcPts val="600"/>
              </a:spcBef>
              <a:spcAft>
                <a:spcPts val="0"/>
              </a:spcAft>
              <a:buNone/>
            </a:pPr>
            <a:r>
              <a:rPr lang="en" sz="2100" b="1">
                <a:solidFill>
                  <a:srgbClr val="666666"/>
                </a:solidFill>
                <a:latin typeface="Nixie One"/>
                <a:ea typeface="Nixie One"/>
                <a:cs typeface="Nixie One"/>
                <a:sym typeface="Nixie One"/>
              </a:rPr>
              <a:t>Work Experience, Interest Surveys, Soft Skills, practice skills</a:t>
            </a:r>
            <a:endParaRPr sz="2100" b="1">
              <a:solidFill>
                <a:srgbClr val="666666"/>
              </a:solidFill>
              <a:latin typeface="Nixie One"/>
              <a:ea typeface="Nixie One"/>
              <a:cs typeface="Nixie One"/>
              <a:sym typeface="Nixie One"/>
            </a:endParaRPr>
          </a:p>
          <a:p>
            <a:pPr marL="0" lvl="0" indent="0" algn="l" rtl="0">
              <a:spcBef>
                <a:spcPts val="600"/>
              </a:spcBef>
              <a:spcAft>
                <a:spcPts val="0"/>
              </a:spcAft>
              <a:buNone/>
            </a:pPr>
            <a:endParaRPr sz="1600">
              <a:solidFill>
                <a:srgbClr val="666666"/>
              </a:solidFill>
            </a:endParaRPr>
          </a:p>
        </p:txBody>
      </p:sp>
      <p:sp>
        <p:nvSpPr>
          <p:cNvPr id="342" name="Google Shape;342;p22"/>
          <p:cNvSpPr txBox="1">
            <a:spLocks noGrp="1"/>
          </p:cNvSpPr>
          <p:nvPr>
            <p:ph type="body" idx="4294967295"/>
          </p:nvPr>
        </p:nvSpPr>
        <p:spPr>
          <a:xfrm>
            <a:off x="2443300" y="3830200"/>
            <a:ext cx="6332700" cy="1093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100" b="1" i="1" u="sng">
                <a:solidFill>
                  <a:srgbClr val="666666"/>
                </a:solidFill>
                <a:latin typeface="Nixie One"/>
                <a:ea typeface="Nixie One"/>
                <a:cs typeface="Nixie One"/>
                <a:sym typeface="Nixie One"/>
              </a:rPr>
              <a:t>Independent Living Skills</a:t>
            </a:r>
            <a:endParaRPr sz="2100" b="1" i="1" u="sng">
              <a:solidFill>
                <a:srgbClr val="666666"/>
              </a:solidFill>
              <a:latin typeface="Nixie One"/>
              <a:ea typeface="Nixie One"/>
              <a:cs typeface="Nixie One"/>
              <a:sym typeface="Nixie One"/>
            </a:endParaRPr>
          </a:p>
          <a:p>
            <a:pPr marL="0" lvl="0" indent="0" algn="l" rtl="0">
              <a:spcBef>
                <a:spcPts val="600"/>
              </a:spcBef>
              <a:spcAft>
                <a:spcPts val="0"/>
              </a:spcAft>
              <a:buNone/>
            </a:pPr>
            <a:r>
              <a:rPr lang="en" sz="2100" b="1">
                <a:solidFill>
                  <a:srgbClr val="666666"/>
                </a:solidFill>
                <a:latin typeface="Nixie One"/>
                <a:ea typeface="Nixie One"/>
                <a:cs typeface="Nixie One"/>
                <a:sym typeface="Nixie One"/>
              </a:rPr>
              <a:t>Safety, self-care, hygiene, lunch program, budgeting, travel training</a:t>
            </a:r>
            <a:endParaRPr sz="2100" b="1">
              <a:solidFill>
                <a:srgbClr val="666666"/>
              </a:solidFill>
              <a:latin typeface="Nixie One"/>
              <a:ea typeface="Nixie One"/>
              <a:cs typeface="Nixie One"/>
              <a:sym typeface="Nixie One"/>
            </a:endParaRPr>
          </a:p>
          <a:p>
            <a:pPr marL="0" lvl="0" indent="0" algn="l" rtl="0">
              <a:spcBef>
                <a:spcPts val="600"/>
              </a:spcBef>
              <a:spcAft>
                <a:spcPts val="0"/>
              </a:spcAft>
              <a:buNone/>
            </a:pPr>
            <a:endParaRPr sz="1200" b="1">
              <a:solidFill>
                <a:srgbClr val="666666"/>
              </a:solidFill>
            </a:endParaRPr>
          </a:p>
          <a:p>
            <a:pPr marL="0" lvl="0" indent="0" algn="l" rtl="0">
              <a:spcBef>
                <a:spcPts val="600"/>
              </a:spcBef>
              <a:spcAft>
                <a:spcPts val="0"/>
              </a:spcAft>
              <a:buNone/>
            </a:pPr>
            <a:endParaRPr sz="2400" b="1">
              <a:solidFill>
                <a:srgbClr val="666666"/>
              </a:solidFill>
            </a:endParaRPr>
          </a:p>
          <a:p>
            <a:pPr marL="0" lvl="0" indent="0" algn="l" rtl="0">
              <a:spcBef>
                <a:spcPts val="600"/>
              </a:spcBef>
              <a:spcAft>
                <a:spcPts val="0"/>
              </a:spcAft>
              <a:buNone/>
            </a:pPr>
            <a:endParaRPr sz="1600">
              <a:solidFill>
                <a:srgbClr val="666666"/>
              </a:solidFill>
            </a:endParaRPr>
          </a:p>
          <a:p>
            <a:pPr marL="0" lvl="0" indent="0" algn="l" rtl="0">
              <a:spcBef>
                <a:spcPts val="600"/>
              </a:spcBef>
              <a:spcAft>
                <a:spcPts val="0"/>
              </a:spcAft>
              <a:buNone/>
            </a:pPr>
            <a:endParaRPr/>
          </a:p>
        </p:txBody>
      </p:sp>
      <p:pic>
        <p:nvPicPr>
          <p:cNvPr id="343" name="Google Shape;343;p22"/>
          <p:cNvPicPr preferRelativeResize="0"/>
          <p:nvPr/>
        </p:nvPicPr>
        <p:blipFill>
          <a:blip r:embed="rId3">
            <a:alphaModFix/>
          </a:blip>
          <a:stretch>
            <a:fillRect/>
          </a:stretch>
        </p:blipFill>
        <p:spPr>
          <a:xfrm>
            <a:off x="200825" y="1348725"/>
            <a:ext cx="1938851" cy="2585149"/>
          </a:xfrm>
          <a:prstGeom prst="rect">
            <a:avLst/>
          </a:prstGeom>
          <a:noFill/>
          <a:ln w="38100" cap="flat" cmpd="sng">
            <a:solidFill>
              <a:srgbClr val="E8004C"/>
            </a:solidFill>
            <a:prstDash val="solid"/>
            <a:round/>
            <a:headEnd type="none" w="sm" len="sm"/>
            <a:tailEnd type="none" w="sm" len="sm"/>
          </a:ln>
          <a:effectLst>
            <a:outerShdw blurRad="57150" dist="85725" dir="6960000" algn="bl" rotWithShape="0">
              <a:srgbClr val="000000">
                <a:alpha val="50000"/>
              </a:srgbClr>
            </a:outerShdw>
          </a:effectLst>
        </p:spPr>
      </p:pic>
      <p:pic>
        <p:nvPicPr>
          <p:cNvPr id="344" name="Google Shape;344;p22" title="New Ollie .png"/>
          <p:cNvPicPr preferRelativeResize="0"/>
          <p:nvPr/>
        </p:nvPicPr>
        <p:blipFill>
          <a:blip r:embed="rId4">
            <a:alphaModFix/>
          </a:blip>
          <a:stretch>
            <a:fillRect/>
          </a:stretch>
        </p:blipFill>
        <p:spPr>
          <a:xfrm>
            <a:off x="6865399" y="1348724"/>
            <a:ext cx="1383777" cy="1227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350" name="Google Shape;350;p23"/>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txBox="1"/>
          <p:nvPr/>
        </p:nvSpPr>
        <p:spPr>
          <a:xfrm>
            <a:off x="5006750" y="1242299"/>
            <a:ext cx="3801600" cy="3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2"/>
                </a:solidFill>
                <a:latin typeface="Nixie One"/>
                <a:ea typeface="Nixie One"/>
                <a:cs typeface="Nixie One"/>
                <a:sym typeface="Nixie One"/>
              </a:rPr>
              <a:t>The purpose of this informal meeting is to discuss and gather information that will guide decisions to improve the quality of life for the student so that they can become contributing members of our society.  Students become self-determined when they are empowered to make choices that match their interests. </a:t>
            </a:r>
            <a:endParaRPr sz="1700" b="1">
              <a:solidFill>
                <a:schemeClr val="dk2"/>
              </a:solidFill>
              <a:latin typeface="Nixie One"/>
              <a:ea typeface="Nixie One"/>
              <a:cs typeface="Nixie One"/>
              <a:sym typeface="Nixie One"/>
            </a:endParaRPr>
          </a:p>
          <a:p>
            <a:pPr marL="0" lvl="0" indent="0" algn="l" rtl="0">
              <a:spcBef>
                <a:spcPts val="0"/>
              </a:spcBef>
              <a:spcAft>
                <a:spcPts val="0"/>
              </a:spcAft>
              <a:buNone/>
            </a:pPr>
            <a:endParaRPr sz="1700" b="1">
              <a:solidFill>
                <a:schemeClr val="dk2"/>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 sz="1700" b="1">
                <a:solidFill>
                  <a:schemeClr val="dk2"/>
                </a:solidFill>
                <a:latin typeface="Nixie One"/>
                <a:ea typeface="Nixie One"/>
                <a:cs typeface="Nixie One"/>
                <a:sym typeface="Nixie One"/>
              </a:rPr>
              <a:t>Connect families and students to community resources.</a:t>
            </a:r>
            <a:endParaRPr sz="1700" b="1">
              <a:solidFill>
                <a:schemeClr val="dk2"/>
              </a:solidFill>
              <a:latin typeface="Nixie One"/>
              <a:ea typeface="Nixie One"/>
              <a:cs typeface="Nixie One"/>
              <a:sym typeface="Nixie One"/>
            </a:endParaRPr>
          </a:p>
          <a:p>
            <a:pPr marL="0" lvl="0" indent="0" algn="l" rtl="0">
              <a:spcBef>
                <a:spcPts val="0"/>
              </a:spcBef>
              <a:spcAft>
                <a:spcPts val="0"/>
              </a:spcAft>
              <a:buNone/>
            </a:pPr>
            <a:endParaRPr sz="1700" b="1">
              <a:solidFill>
                <a:schemeClr val="dk2"/>
              </a:solidFill>
              <a:latin typeface="Nixie One"/>
              <a:ea typeface="Nixie One"/>
              <a:cs typeface="Nixie One"/>
              <a:sym typeface="Nixie One"/>
            </a:endParaRPr>
          </a:p>
        </p:txBody>
      </p:sp>
      <p:sp>
        <p:nvSpPr>
          <p:cNvPr id="352" name="Google Shape;352;p23"/>
          <p:cNvSpPr txBox="1"/>
          <p:nvPr/>
        </p:nvSpPr>
        <p:spPr>
          <a:xfrm>
            <a:off x="2207375" y="98450"/>
            <a:ext cx="8088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2"/>
                </a:solidFill>
                <a:latin typeface="Nixie One"/>
                <a:ea typeface="Nixie One"/>
                <a:cs typeface="Nixie One"/>
                <a:sym typeface="Nixie One"/>
              </a:rPr>
              <a:t>Person Centered Plan (PCP)</a:t>
            </a:r>
            <a:endParaRPr sz="3000" b="1">
              <a:solidFill>
                <a:schemeClr val="dk2"/>
              </a:solidFill>
              <a:latin typeface="Nixie One"/>
              <a:ea typeface="Nixie One"/>
              <a:cs typeface="Nixie One"/>
              <a:sym typeface="Nixie One"/>
            </a:endParaRPr>
          </a:p>
          <a:p>
            <a:pPr marL="0" lvl="0" indent="0" algn="l" rtl="0">
              <a:spcBef>
                <a:spcPts val="0"/>
              </a:spcBef>
              <a:spcAft>
                <a:spcPts val="0"/>
              </a:spcAft>
              <a:buNone/>
            </a:pPr>
            <a:r>
              <a:rPr lang="en" sz="3000" b="1">
                <a:solidFill>
                  <a:schemeClr val="dk2"/>
                </a:solidFill>
                <a:latin typeface="Nixie One"/>
                <a:ea typeface="Nixie One"/>
                <a:cs typeface="Nixie One"/>
                <a:sym typeface="Nixie One"/>
              </a:rPr>
              <a:t>Person Driven Plan (PDP)</a:t>
            </a:r>
            <a:endParaRPr sz="3000" b="1">
              <a:latin typeface="Nixie One"/>
              <a:ea typeface="Nixie One"/>
              <a:cs typeface="Nixie One"/>
              <a:sym typeface="Nixie One"/>
            </a:endParaRPr>
          </a:p>
        </p:txBody>
      </p:sp>
      <p:pic>
        <p:nvPicPr>
          <p:cNvPr id="353" name="Google Shape;353;p23" title="Will.jpg"/>
          <p:cNvPicPr preferRelativeResize="0"/>
          <p:nvPr/>
        </p:nvPicPr>
        <p:blipFill>
          <a:blip r:embed="rId3">
            <a:alphaModFix/>
          </a:blip>
          <a:stretch>
            <a:fillRect/>
          </a:stretch>
        </p:blipFill>
        <p:spPr>
          <a:xfrm>
            <a:off x="2499844" y="1675073"/>
            <a:ext cx="2092631" cy="27901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359" name="Google Shape;359;p24"/>
          <p:cNvSpPr/>
          <p:nvPr/>
        </p:nvSpPr>
        <p:spPr>
          <a:xfrm>
            <a:off x="1564181" y="1028673"/>
            <a:ext cx="521400" cy="1028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txBox="1"/>
          <p:nvPr/>
        </p:nvSpPr>
        <p:spPr>
          <a:xfrm>
            <a:off x="5260850" y="908888"/>
            <a:ext cx="3801600" cy="3184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Participate in RCOC transition trainings</a:t>
            </a:r>
            <a:endParaRPr sz="24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2400" b="1">
              <a:solidFill>
                <a:schemeClr val="dk2"/>
              </a:solidFill>
              <a:latin typeface="Nixie One"/>
              <a:ea typeface="Nixie One"/>
              <a:cs typeface="Nixie One"/>
              <a:sym typeface="Nixie One"/>
            </a:endParaRPr>
          </a:p>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Conservatorship</a:t>
            </a:r>
            <a:endParaRPr sz="2400" b="1">
              <a:solidFill>
                <a:schemeClr val="dk2"/>
              </a:solidFill>
              <a:latin typeface="Nixie One"/>
              <a:ea typeface="Nixie One"/>
              <a:cs typeface="Nixie One"/>
              <a:sym typeface="Nixie One"/>
            </a:endParaRPr>
          </a:p>
          <a:p>
            <a:pPr marL="0" lvl="0" indent="0" algn="l" rtl="0">
              <a:spcBef>
                <a:spcPts val="0"/>
              </a:spcBef>
              <a:spcAft>
                <a:spcPts val="0"/>
              </a:spcAft>
              <a:buNone/>
            </a:pPr>
            <a:endParaRPr sz="2400" b="1">
              <a:solidFill>
                <a:schemeClr val="dk2"/>
              </a:solidFill>
              <a:latin typeface="Nixie One"/>
              <a:ea typeface="Nixie One"/>
              <a:cs typeface="Nixie One"/>
              <a:sym typeface="Nixie One"/>
            </a:endParaRPr>
          </a:p>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Housing Options</a:t>
            </a:r>
            <a:endParaRPr sz="2400" b="1">
              <a:solidFill>
                <a:schemeClr val="dk2"/>
              </a:solidFill>
              <a:latin typeface="Nixie One"/>
              <a:ea typeface="Nixie One"/>
              <a:cs typeface="Nixie One"/>
              <a:sym typeface="Nixie One"/>
            </a:endParaRPr>
          </a:p>
          <a:p>
            <a:pPr marL="0" lvl="0" indent="0" algn="l" rtl="0">
              <a:spcBef>
                <a:spcPts val="0"/>
              </a:spcBef>
              <a:spcAft>
                <a:spcPts val="0"/>
              </a:spcAft>
              <a:buNone/>
            </a:pPr>
            <a:endParaRPr sz="2400" b="1">
              <a:solidFill>
                <a:schemeClr val="dk2"/>
              </a:solidFill>
              <a:latin typeface="Nixie One"/>
              <a:ea typeface="Nixie One"/>
              <a:cs typeface="Nixie One"/>
              <a:sym typeface="Nixie One"/>
            </a:endParaRPr>
          </a:p>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Cal Able Accounts</a:t>
            </a:r>
            <a:endParaRPr sz="2400" b="1">
              <a:solidFill>
                <a:schemeClr val="dk2"/>
              </a:solidFill>
              <a:latin typeface="Nixie One"/>
              <a:ea typeface="Nixie One"/>
              <a:cs typeface="Nixie One"/>
              <a:sym typeface="Nixie One"/>
            </a:endParaRPr>
          </a:p>
          <a:p>
            <a:pPr marL="0" lvl="0" indent="0" algn="l" rtl="0">
              <a:spcBef>
                <a:spcPts val="0"/>
              </a:spcBef>
              <a:spcAft>
                <a:spcPts val="0"/>
              </a:spcAft>
              <a:buNone/>
            </a:pPr>
            <a:endParaRPr sz="2400" b="1">
              <a:solidFill>
                <a:schemeClr val="dk2"/>
              </a:solidFill>
              <a:latin typeface="Nixie One"/>
              <a:ea typeface="Nixie One"/>
              <a:cs typeface="Nixie One"/>
              <a:sym typeface="Nixie One"/>
            </a:endParaRPr>
          </a:p>
        </p:txBody>
      </p:sp>
      <p:sp>
        <p:nvSpPr>
          <p:cNvPr id="361" name="Google Shape;361;p24"/>
          <p:cNvSpPr txBox="1"/>
          <p:nvPr/>
        </p:nvSpPr>
        <p:spPr>
          <a:xfrm>
            <a:off x="1202150" y="98450"/>
            <a:ext cx="8088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dk2"/>
                </a:solidFill>
                <a:latin typeface="Nixie One"/>
                <a:ea typeface="Nixie One"/>
                <a:cs typeface="Nixie One"/>
                <a:sym typeface="Nixie One"/>
              </a:rPr>
              <a:t>Focus in Last Two Years at IATP</a:t>
            </a:r>
            <a:endParaRPr sz="3000">
              <a:solidFill>
                <a:schemeClr val="dk2"/>
              </a:solidFill>
              <a:latin typeface="Nixie One"/>
              <a:ea typeface="Nixie One"/>
              <a:cs typeface="Nixie One"/>
              <a:sym typeface="Nixie One"/>
            </a:endParaRPr>
          </a:p>
        </p:txBody>
      </p:sp>
      <p:sp>
        <p:nvSpPr>
          <p:cNvPr id="362" name="Google Shape;362;p24"/>
          <p:cNvSpPr txBox="1"/>
          <p:nvPr/>
        </p:nvSpPr>
        <p:spPr>
          <a:xfrm>
            <a:off x="2076125" y="834050"/>
            <a:ext cx="3638100" cy="38790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Start OC Access</a:t>
            </a:r>
            <a:endParaRPr sz="2400" b="1">
              <a:solidFill>
                <a:schemeClr val="dk2"/>
              </a:solidFill>
              <a:latin typeface="Nixie One"/>
              <a:ea typeface="Nixie One"/>
              <a:cs typeface="Nixie One"/>
              <a:sym typeface="Nixie One"/>
            </a:endParaRPr>
          </a:p>
          <a:p>
            <a:pPr marL="457200" lvl="0" indent="0" algn="l" rtl="0">
              <a:spcBef>
                <a:spcPts val="0"/>
              </a:spcBef>
              <a:spcAft>
                <a:spcPts val="0"/>
              </a:spcAft>
              <a:buNone/>
            </a:pPr>
            <a:r>
              <a:rPr lang="en" sz="2400" b="1">
                <a:solidFill>
                  <a:schemeClr val="dk2"/>
                </a:solidFill>
                <a:latin typeface="Nixie One"/>
                <a:ea typeface="Nixie One"/>
                <a:cs typeface="Nixie One"/>
                <a:sym typeface="Nixie One"/>
              </a:rPr>
              <a:t> </a:t>
            </a:r>
            <a:endParaRPr sz="2400" b="1">
              <a:solidFill>
                <a:schemeClr val="dk2"/>
              </a:solidFill>
              <a:latin typeface="Nixie One"/>
              <a:ea typeface="Nixie One"/>
              <a:cs typeface="Nixie One"/>
              <a:sym typeface="Nixie One"/>
            </a:endParaRPr>
          </a:p>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Participate in Irvine Disability Services Programming</a:t>
            </a:r>
            <a:endParaRPr sz="2400" b="1">
              <a:solidFill>
                <a:schemeClr val="dk2"/>
              </a:solidFill>
              <a:latin typeface="Nixie One"/>
              <a:ea typeface="Nixie One"/>
              <a:cs typeface="Nixie One"/>
              <a:sym typeface="Nixie One"/>
            </a:endParaRPr>
          </a:p>
          <a:p>
            <a:pPr marL="457200" lvl="0" indent="0" algn="l" rtl="0">
              <a:spcBef>
                <a:spcPts val="0"/>
              </a:spcBef>
              <a:spcAft>
                <a:spcPts val="0"/>
              </a:spcAft>
              <a:buNone/>
            </a:pPr>
            <a:endParaRPr sz="2400" b="1">
              <a:solidFill>
                <a:schemeClr val="dk2"/>
              </a:solidFill>
              <a:latin typeface="Nixie One"/>
              <a:ea typeface="Nixie One"/>
              <a:cs typeface="Nixie One"/>
              <a:sym typeface="Nixie One"/>
            </a:endParaRPr>
          </a:p>
          <a:p>
            <a:pPr marL="457200" lvl="0" indent="-381000" algn="l" rtl="0">
              <a:spcBef>
                <a:spcPts val="0"/>
              </a:spcBef>
              <a:spcAft>
                <a:spcPts val="0"/>
              </a:spcAft>
              <a:buClr>
                <a:schemeClr val="dk2"/>
              </a:buClr>
              <a:buSzPts val="2400"/>
              <a:buFont typeface="Nixie One"/>
              <a:buChar char="-"/>
            </a:pPr>
            <a:r>
              <a:rPr lang="en" sz="2400" b="1">
                <a:solidFill>
                  <a:schemeClr val="dk2"/>
                </a:solidFill>
                <a:latin typeface="Nixie One"/>
                <a:ea typeface="Nixie One"/>
                <a:cs typeface="Nixie One"/>
                <a:sym typeface="Nixie One"/>
              </a:rPr>
              <a:t>Start Classes at Coastline Community College</a:t>
            </a:r>
            <a:endParaRPr sz="2400" b="1">
              <a:solidFill>
                <a:schemeClr val="dk2"/>
              </a:solidFill>
              <a:latin typeface="Nixie One"/>
              <a:ea typeface="Nixie One"/>
              <a:cs typeface="Nixie One"/>
              <a:sym typeface="Nixie One"/>
            </a:endParaRPr>
          </a:p>
        </p:txBody>
      </p:sp>
    </p:spTree>
  </p:cSld>
  <p:clrMapOvr>
    <a:masterClrMapping/>
  </p:clrMapOvr>
</p:sld>
</file>

<file path=ppt/theme/theme1.xml><?xml version="1.0" encoding="utf-8"?>
<a:theme xmlns:a="http://schemas.openxmlformats.org/drawingml/2006/main"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862</Words>
  <Application>Microsoft Office PowerPoint</Application>
  <PresentationFormat>On-screen Show (16:9)</PresentationFormat>
  <Paragraphs>214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Garamond</vt:lpstr>
      <vt:lpstr>Arial</vt:lpstr>
      <vt:lpstr>Nixie One</vt:lpstr>
      <vt:lpstr>Times New Roman</vt:lpstr>
      <vt:lpstr>Varela Round</vt:lpstr>
      <vt:lpstr>Puck template</vt:lpstr>
      <vt:lpstr>Welcome to Open House/Resource Fair 2025  Irvine Adult Transition Program (IATP)</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If you have any questions, please feel free to call us here at 949-936-8150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House/Resource Fair 2025  Irvine Adult Transition Program (IATP)</dc:title>
  <dc:creator>Michelle Kim</dc:creator>
  <cp:lastModifiedBy>Michelle Kim</cp:lastModifiedBy>
  <cp:revision>1</cp:revision>
  <dcterms:modified xsi:type="dcterms:W3CDTF">2025-04-17T22:25:52Z</dcterms:modified>
</cp:coreProperties>
</file>